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8"/>
  </p:notesMasterIdLst>
  <p:handoutMasterIdLst>
    <p:handoutMasterId r:id="rId29"/>
  </p:handoutMasterIdLst>
  <p:sldIdLst>
    <p:sldId id="389" r:id="rId2"/>
    <p:sldId id="497" r:id="rId3"/>
    <p:sldId id="498" r:id="rId4"/>
    <p:sldId id="499" r:id="rId5"/>
    <p:sldId id="500" r:id="rId6"/>
    <p:sldId id="501" r:id="rId7"/>
    <p:sldId id="502" r:id="rId8"/>
    <p:sldId id="503" r:id="rId9"/>
    <p:sldId id="504" r:id="rId10"/>
    <p:sldId id="511" r:id="rId11"/>
    <p:sldId id="512" r:id="rId12"/>
    <p:sldId id="513" r:id="rId13"/>
    <p:sldId id="514" r:id="rId14"/>
    <p:sldId id="515" r:id="rId15"/>
    <p:sldId id="516" r:id="rId16"/>
    <p:sldId id="526" r:id="rId17"/>
    <p:sldId id="527" r:id="rId18"/>
    <p:sldId id="528" r:id="rId19"/>
    <p:sldId id="529" r:id="rId20"/>
    <p:sldId id="530" r:id="rId21"/>
    <p:sldId id="531" r:id="rId22"/>
    <p:sldId id="532" r:id="rId23"/>
    <p:sldId id="533" r:id="rId24"/>
    <p:sldId id="534" r:id="rId25"/>
    <p:sldId id="535" r:id="rId26"/>
    <p:sldId id="536" r:id="rId27"/>
  </p:sldIdLst>
  <p:sldSz cx="9144000" cy="6858000" type="screen4x3"/>
  <p:notesSz cx="9144000" cy="6858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660066"/>
    <a:srgbClr val="FF9966"/>
    <a:srgbClr val="135322"/>
    <a:srgbClr val="3333FF"/>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578" autoAdjust="0"/>
    <p:restoredTop sz="96344" autoAdjust="0"/>
  </p:normalViewPr>
  <p:slideViewPr>
    <p:cSldViewPr>
      <p:cViewPr varScale="1">
        <p:scale>
          <a:sx n="76" d="100"/>
          <a:sy n="76" d="100"/>
        </p:scale>
        <p:origin x="-600"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5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F9B7BE48-E28B-4BB8-B6AD-9E5E08B01D64}" type="datetimeFigureOut">
              <a:rPr lang="zh-TW" altLang="en-US" smtClean="0"/>
              <a:pPr/>
              <a:t>2017/10/16</a:t>
            </a:fld>
            <a:endParaRPr lang="zh-TW" altLang="en-US"/>
          </a:p>
        </p:txBody>
      </p:sp>
      <p:sp>
        <p:nvSpPr>
          <p:cNvPr id="4" name="頁尾版面配置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0370341D-9165-44A0-AE71-F5EC0FAA0DC1}"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ea typeface="新細明體" charset="-120"/>
              </a:defRPr>
            </a:lvl1pPr>
          </a:lstStyle>
          <a:p>
            <a:pPr>
              <a:defRPr/>
            </a:pPr>
            <a:fld id="{B00DE364-33BA-4927-8716-9DE09C00D32C}" type="datetimeFigureOut">
              <a:rPr lang="zh-TW" altLang="en-US"/>
              <a:pPr>
                <a:defRPr/>
              </a:pPr>
              <a:t>2017/10/16</a:t>
            </a:fld>
            <a:endParaRPr lang="zh-TW" altLang="en-US"/>
          </a:p>
        </p:txBody>
      </p:sp>
      <p:sp>
        <p:nvSpPr>
          <p:cNvPr id="4" name="投影片圖像版面配置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ea typeface="新細明體" charset="-120"/>
              </a:defRPr>
            </a:lvl1pPr>
          </a:lstStyle>
          <a:p>
            <a:pPr>
              <a:defRPr/>
            </a:pPr>
            <a:fld id="{42CBA8C2-ED8C-4555-B679-515880610D0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zh-TW" altLang="en-US" sz="4000"/>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zh-TW" altLang="en-US" sz="4000"/>
          </a:p>
        </p:txBody>
      </p:sp>
      <p:sp>
        <p:nvSpPr>
          <p:cNvPr id="204803" name="Rectangle 3"/>
          <p:cNvSpPr>
            <a:spLocks noGrp="1" noChangeArrowheads="1"/>
          </p:cNvSpPr>
          <p:nvPr>
            <p:ph type="ctrTitle"/>
          </p:nvPr>
        </p:nvSpPr>
        <p:spPr>
          <a:xfrm>
            <a:off x="315913" y="466725"/>
            <a:ext cx="6781800" cy="2133600"/>
          </a:xfrm>
        </p:spPr>
        <p:txBody>
          <a:bodyPr/>
          <a:lstStyle>
            <a:lvl1pPr algn="r">
              <a:defRPr sz="4800"/>
            </a:lvl1pPr>
          </a:lstStyle>
          <a:p>
            <a:r>
              <a:rPr lang="zh-TW" altLang="en-US"/>
              <a:t>按一下以編輯母片標題樣式</a:t>
            </a:r>
          </a:p>
        </p:txBody>
      </p:sp>
      <p:sp>
        <p:nvSpPr>
          <p:cNvPr id="20480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zh-TW" altLang="en-US"/>
              <a:t>按一下以編輯母片副標題樣式</a:t>
            </a:r>
          </a:p>
        </p:txBody>
      </p:sp>
      <p:sp>
        <p:nvSpPr>
          <p:cNvPr id="38" name="Rectangle 5"/>
          <p:cNvSpPr>
            <a:spLocks noGrp="1" noChangeArrowheads="1"/>
          </p:cNvSpPr>
          <p:nvPr>
            <p:ph type="dt" sz="half" idx="10"/>
          </p:nvPr>
        </p:nvSpPr>
        <p:spPr/>
        <p:txBody>
          <a:bodyPr/>
          <a:lstStyle>
            <a:lvl1pPr>
              <a:defRPr smtClean="0"/>
            </a:lvl1pPr>
          </a:lstStyle>
          <a:p>
            <a:pPr>
              <a:defRPr/>
            </a:pPr>
            <a:fld id="{68DB4C72-3891-40A6-81F3-CF0CD495113F}" type="datetime1">
              <a:rPr lang="zh-TW" altLang="en-US"/>
              <a:pPr>
                <a:defRPr/>
              </a:pPr>
              <a:t>2017/10/16</a:t>
            </a:fld>
            <a:endParaRPr lang="en-US" altLang="zh-TW"/>
          </a:p>
        </p:txBody>
      </p:sp>
      <p:sp>
        <p:nvSpPr>
          <p:cNvPr id="39" name="Rectangle 6"/>
          <p:cNvSpPr>
            <a:spLocks noGrp="1" noChangeArrowheads="1"/>
          </p:cNvSpPr>
          <p:nvPr>
            <p:ph type="ftr" sz="quarter" idx="11"/>
          </p:nvPr>
        </p:nvSpPr>
        <p:spPr/>
        <p:txBody>
          <a:bodyPr/>
          <a:lstStyle>
            <a:lvl1pPr>
              <a:defRPr/>
            </a:lvl1pPr>
          </a:lstStyle>
          <a:p>
            <a:endParaRPr lang="en-US" altLang="zh-TW"/>
          </a:p>
        </p:txBody>
      </p:sp>
      <p:sp>
        <p:nvSpPr>
          <p:cNvPr id="40" name="Rectangle 7"/>
          <p:cNvSpPr>
            <a:spLocks noGrp="1" noChangeArrowheads="1"/>
          </p:cNvSpPr>
          <p:nvPr>
            <p:ph type="sldNum" sz="quarter" idx="12"/>
          </p:nvPr>
        </p:nvSpPr>
        <p:spPr/>
        <p:txBody>
          <a:bodyPr/>
          <a:lstStyle>
            <a:lvl1pPr>
              <a:defRPr smtClean="0"/>
            </a:lvl1pPr>
          </a:lstStyle>
          <a:p>
            <a:pPr>
              <a:defRPr/>
            </a:pPr>
            <a:fld id="{AF153382-0D08-457D-B343-6A89F4C70B48}" type="slidenum">
              <a:rPr lang="zh-TW" altLang="en-US"/>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59B3D4FD-5947-4EE4-A5D8-35A7CF573B7A}" type="datetime1">
              <a:rPr lang="zh-TW" altLang="en-US"/>
              <a:pPr>
                <a:defRPr/>
              </a:pPr>
              <a:t>2017/10/16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2EC20CB-CB03-4FEF-AD2C-476A77A6243C}" type="slidenum">
              <a:rPr lang="zh-TW" altLang="en-US"/>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122238"/>
            <a:ext cx="2057400" cy="6008687"/>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22238"/>
            <a:ext cx="6019800" cy="600868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C2EFAEA9-3836-4944-8EF9-866525FDFAD5}" type="datetime1">
              <a:rPr lang="zh-TW" altLang="en-US"/>
              <a:pPr>
                <a:defRPr/>
              </a:pPr>
              <a:t>2017/10/16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8A04C27-434B-4872-90E8-60A2B2052499}" type="slidenum">
              <a:rPr lang="zh-TW" altLang="en-US"/>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fld id="{D156EE92-C5F1-4A6E-B533-4F5E80731511}" type="datetime1">
              <a:rPr lang="zh-TW" altLang="en-US"/>
              <a:pPr>
                <a:defRPr/>
              </a:pPr>
              <a:t>2017/10/16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451270E3-F2CB-44BB-A7D9-BB5E530C64E1}" type="slidenum">
              <a:rPr lang="zh-TW" altLang="en-US"/>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719263"/>
            <a:ext cx="4038600" cy="212883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648200" y="4000500"/>
            <a:ext cx="4038600" cy="21304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Rectangle 5"/>
          <p:cNvSpPr>
            <a:spLocks noGrp="1" noChangeArrowheads="1"/>
          </p:cNvSpPr>
          <p:nvPr>
            <p:ph type="dt" sz="half" idx="10"/>
          </p:nvPr>
        </p:nvSpPr>
        <p:spPr>
          <a:ln/>
        </p:spPr>
        <p:txBody>
          <a:bodyPr/>
          <a:lstStyle>
            <a:lvl1pPr>
              <a:defRPr/>
            </a:lvl1pPr>
          </a:lstStyle>
          <a:p>
            <a:pPr>
              <a:defRPr/>
            </a:pPr>
            <a:fld id="{C1B91D3F-0105-45D7-88E3-5A36E1FE7DDB}" type="datetime1">
              <a:rPr lang="zh-TW" altLang="en-US"/>
              <a:pPr>
                <a:defRPr/>
              </a:pPr>
              <a:t>2017/10/16</a:t>
            </a:fld>
            <a:endParaRPr lang="en-US" altLang="zh-TW"/>
          </a:p>
        </p:txBody>
      </p:sp>
      <p:sp>
        <p:nvSpPr>
          <p:cNvPr id="7" name="Rectangle 6"/>
          <p:cNvSpPr>
            <a:spLocks noGrp="1" noChangeArrowheads="1"/>
          </p:cNvSpPr>
          <p:nvPr>
            <p:ph type="ftr" sz="quarter" idx="11"/>
          </p:nvPr>
        </p:nvSpPr>
        <p:spPr>
          <a:ln/>
        </p:spPr>
        <p:txBody>
          <a:bodyPr/>
          <a:lstStyle>
            <a:lvl1pPr>
              <a:defRPr/>
            </a:lvl1pPr>
          </a:lstStyle>
          <a:p>
            <a:endParaRPr lang="en-US" altLang="zh-TW"/>
          </a:p>
        </p:txBody>
      </p:sp>
      <p:sp>
        <p:nvSpPr>
          <p:cNvPr id="8" name="Rectangle 7"/>
          <p:cNvSpPr>
            <a:spLocks noGrp="1" noChangeArrowheads="1"/>
          </p:cNvSpPr>
          <p:nvPr>
            <p:ph type="sldNum" sz="quarter" idx="12"/>
          </p:nvPr>
        </p:nvSpPr>
        <p:spPr>
          <a:ln/>
        </p:spPr>
        <p:txBody>
          <a:bodyPr/>
          <a:lstStyle>
            <a:lvl1pPr>
              <a:defRPr/>
            </a:lvl1pPr>
          </a:lstStyle>
          <a:p>
            <a:pPr>
              <a:defRPr/>
            </a:pPr>
            <a:fld id="{1BB41FF8-D14A-4E68-8B1D-60B083EC9475}" type="slidenum">
              <a:rPr lang="zh-TW" altLang="en-US"/>
              <a:pPr>
                <a:defRPr/>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248400"/>
            <a:ext cx="2133600" cy="457200"/>
          </a:xfrm>
        </p:spPr>
        <p:txBody>
          <a:bodyPr/>
          <a:lstStyle>
            <a:lvl1pPr>
              <a:defRPr/>
            </a:lvl1pPr>
          </a:lstStyle>
          <a:p>
            <a:pPr>
              <a:defRPr/>
            </a:pPr>
            <a:fld id="{2581D63D-1D4C-4E3F-92B5-91518B532940}" type="datetime1">
              <a:rPr lang="zh-TW" altLang="en-US"/>
              <a:pPr>
                <a:defRPr/>
              </a:pPr>
              <a:t>2017/10/16</a:t>
            </a:fld>
            <a:endParaRPr lang="en-US" altLang="zh-TW"/>
          </a:p>
        </p:txBody>
      </p:sp>
      <p:sp>
        <p:nvSpPr>
          <p:cNvPr id="5" name="頁尾版面配置區 4"/>
          <p:cNvSpPr>
            <a:spLocks noGrp="1"/>
          </p:cNvSpPr>
          <p:nvPr>
            <p:ph type="ftr" sz="quarter" idx="11"/>
          </p:nvPr>
        </p:nvSpPr>
        <p:spPr>
          <a:xfrm>
            <a:off x="3124200" y="6248400"/>
            <a:ext cx="2895600" cy="457200"/>
          </a:xfrm>
        </p:spPr>
        <p:txBody>
          <a:bodyPr/>
          <a:lstStyle>
            <a:lvl1pPr>
              <a:defRPr/>
            </a:lvl1pPr>
          </a:lstStyle>
          <a:p>
            <a:endParaRPr lang="en-US" altLang="zh-TW"/>
          </a:p>
        </p:txBody>
      </p:sp>
      <p:sp>
        <p:nvSpPr>
          <p:cNvPr id="6" name="投影片編號版面配置區 5"/>
          <p:cNvSpPr>
            <a:spLocks noGrp="1"/>
          </p:cNvSpPr>
          <p:nvPr>
            <p:ph type="sldNum" sz="quarter" idx="12"/>
          </p:nvPr>
        </p:nvSpPr>
        <p:spPr>
          <a:xfrm>
            <a:off x="6553200" y="6248400"/>
            <a:ext cx="2133600" cy="457200"/>
          </a:xfrm>
        </p:spPr>
        <p:txBody>
          <a:bodyPr/>
          <a:lstStyle>
            <a:lvl1pPr>
              <a:defRPr/>
            </a:lvl1pPr>
          </a:lstStyle>
          <a:p>
            <a:pPr>
              <a:defRPr/>
            </a:pPr>
            <a:fld id="{9B87EEBF-8206-4C6E-884C-F5836E3E85B4}"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F4457AE0-5D53-418E-B016-BA2B127D1AB4}" type="datetime1">
              <a:rPr lang="zh-TW" altLang="en-US"/>
              <a:pPr>
                <a:defRPr/>
              </a:pPr>
              <a:t>2017/10/16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077E61A-4112-44F8-A86F-E59A124C4FE1}" type="slidenum">
              <a:rPr lang="zh-TW" altLang="en-US"/>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5"/>
          <p:cNvSpPr>
            <a:spLocks noGrp="1" noChangeArrowheads="1"/>
          </p:cNvSpPr>
          <p:nvPr>
            <p:ph type="dt" sz="half" idx="10"/>
          </p:nvPr>
        </p:nvSpPr>
        <p:spPr>
          <a:ln/>
        </p:spPr>
        <p:txBody>
          <a:bodyPr/>
          <a:lstStyle>
            <a:lvl1pPr>
              <a:defRPr/>
            </a:lvl1pPr>
          </a:lstStyle>
          <a:p>
            <a:pPr>
              <a:defRPr/>
            </a:pPr>
            <a:fld id="{8E4327F9-5F42-4062-A764-A1D97721C795}" type="datetime1">
              <a:rPr lang="zh-TW" altLang="en-US"/>
              <a:pPr>
                <a:defRPr/>
              </a:pPr>
              <a:t>2017/10/16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C13ED4F3-5BD6-4467-84FE-C3C62A05AC0C}" type="slidenum">
              <a:rPr lang="zh-TW" altLang="en-US"/>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fld id="{2A325D21-286A-4BAC-B934-B24AA8661164}" type="datetime1">
              <a:rPr lang="zh-TW" altLang="en-US"/>
              <a:pPr>
                <a:defRPr/>
              </a:pPr>
              <a:t>2017/10/16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8D75CC6F-2741-4201-9954-132E01961986}" type="slidenum">
              <a:rPr lang="zh-TW" altLang="en-US"/>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dt" sz="half" idx="10"/>
          </p:nvPr>
        </p:nvSpPr>
        <p:spPr>
          <a:ln/>
        </p:spPr>
        <p:txBody>
          <a:bodyPr/>
          <a:lstStyle>
            <a:lvl1pPr>
              <a:defRPr/>
            </a:lvl1pPr>
          </a:lstStyle>
          <a:p>
            <a:pPr>
              <a:defRPr/>
            </a:pPr>
            <a:fld id="{532C1AE9-D8AC-4546-AB79-311514FEBA53}" type="datetime1">
              <a:rPr lang="zh-TW" altLang="en-US"/>
              <a:pPr>
                <a:defRPr/>
              </a:pPr>
              <a:t>2017/10/16</a:t>
            </a:fld>
            <a:endParaRPr lang="en-US" altLang="zh-TW"/>
          </a:p>
        </p:txBody>
      </p:sp>
      <p:sp>
        <p:nvSpPr>
          <p:cNvPr id="8" name="Rectangle 6"/>
          <p:cNvSpPr>
            <a:spLocks noGrp="1" noChangeArrowheads="1"/>
          </p:cNvSpPr>
          <p:nvPr>
            <p:ph type="ftr" sz="quarter" idx="11"/>
          </p:nvPr>
        </p:nvSpPr>
        <p:spPr>
          <a:ln/>
        </p:spPr>
        <p:txBody>
          <a:bodyPr/>
          <a:lstStyle>
            <a:lvl1pPr>
              <a:defRPr/>
            </a:lvl1pPr>
          </a:lstStyle>
          <a:p>
            <a:endParaRPr lang="en-US" altLang="zh-TW"/>
          </a:p>
        </p:txBody>
      </p:sp>
      <p:sp>
        <p:nvSpPr>
          <p:cNvPr id="9" name="Rectangle 7"/>
          <p:cNvSpPr>
            <a:spLocks noGrp="1" noChangeArrowheads="1"/>
          </p:cNvSpPr>
          <p:nvPr>
            <p:ph type="sldNum" sz="quarter" idx="12"/>
          </p:nvPr>
        </p:nvSpPr>
        <p:spPr>
          <a:ln/>
        </p:spPr>
        <p:txBody>
          <a:bodyPr/>
          <a:lstStyle>
            <a:lvl1pPr>
              <a:defRPr/>
            </a:lvl1pPr>
          </a:lstStyle>
          <a:p>
            <a:pPr>
              <a:defRPr/>
            </a:pPr>
            <a:fld id="{71FCE5FE-2CCF-4445-ADC9-F1A5FAE73E48}" type="slidenum">
              <a:rPr lang="zh-TW" altLang="en-US"/>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dt" sz="half" idx="10"/>
          </p:nvPr>
        </p:nvSpPr>
        <p:spPr>
          <a:ln/>
        </p:spPr>
        <p:txBody>
          <a:bodyPr/>
          <a:lstStyle>
            <a:lvl1pPr>
              <a:defRPr/>
            </a:lvl1pPr>
          </a:lstStyle>
          <a:p>
            <a:pPr>
              <a:defRPr/>
            </a:pPr>
            <a:fld id="{7AB7AF5E-95CE-492F-90EB-486FCC0C353E}" type="datetime1">
              <a:rPr lang="zh-TW" altLang="en-US"/>
              <a:pPr>
                <a:defRPr/>
              </a:pPr>
              <a:t>2017/10/16</a:t>
            </a:fld>
            <a:endParaRPr lang="en-US" altLang="zh-TW"/>
          </a:p>
        </p:txBody>
      </p:sp>
      <p:sp>
        <p:nvSpPr>
          <p:cNvPr id="4" name="Rectangle 6"/>
          <p:cNvSpPr>
            <a:spLocks noGrp="1" noChangeArrowheads="1"/>
          </p:cNvSpPr>
          <p:nvPr>
            <p:ph type="ftr" sz="quarter" idx="11"/>
          </p:nvPr>
        </p:nvSpPr>
        <p:spPr>
          <a:ln/>
        </p:spPr>
        <p:txBody>
          <a:bodyPr/>
          <a:lstStyle>
            <a:lvl1pPr>
              <a:defRPr/>
            </a:lvl1pPr>
          </a:lstStyle>
          <a:p>
            <a:endParaRPr lang="en-US" altLang="zh-TW"/>
          </a:p>
        </p:txBody>
      </p:sp>
      <p:sp>
        <p:nvSpPr>
          <p:cNvPr id="5" name="Rectangle 7"/>
          <p:cNvSpPr>
            <a:spLocks noGrp="1" noChangeArrowheads="1"/>
          </p:cNvSpPr>
          <p:nvPr>
            <p:ph type="sldNum" sz="quarter" idx="12"/>
          </p:nvPr>
        </p:nvSpPr>
        <p:spPr>
          <a:ln/>
        </p:spPr>
        <p:txBody>
          <a:bodyPr/>
          <a:lstStyle>
            <a:lvl1pPr>
              <a:defRPr/>
            </a:lvl1pPr>
          </a:lstStyle>
          <a:p>
            <a:pPr>
              <a:defRPr/>
            </a:pPr>
            <a:fld id="{E1F123C9-0755-406A-9F10-2CE99DF51BDF}" type="slidenum">
              <a:rPr lang="zh-TW" altLang="en-US"/>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D4AC494-327B-4041-8A0B-AFC8C2F4A3D8}" type="datetime1">
              <a:rPr lang="zh-TW" altLang="en-US"/>
              <a:pPr>
                <a:defRPr/>
              </a:pPr>
              <a:t>2017/10/16</a:t>
            </a:fld>
            <a:endParaRPr lang="en-US" altLang="zh-TW"/>
          </a:p>
        </p:txBody>
      </p:sp>
      <p:sp>
        <p:nvSpPr>
          <p:cNvPr id="3" name="Rectangle 6"/>
          <p:cNvSpPr>
            <a:spLocks noGrp="1" noChangeArrowheads="1"/>
          </p:cNvSpPr>
          <p:nvPr>
            <p:ph type="ftr" sz="quarter" idx="11"/>
          </p:nvPr>
        </p:nvSpPr>
        <p:spPr>
          <a:ln/>
        </p:spPr>
        <p:txBody>
          <a:bodyPr/>
          <a:lstStyle>
            <a:lvl1pPr>
              <a:defRPr/>
            </a:lvl1pPr>
          </a:lstStyle>
          <a:p>
            <a:endParaRPr lang="en-US" altLang="zh-TW"/>
          </a:p>
        </p:txBody>
      </p:sp>
      <p:sp>
        <p:nvSpPr>
          <p:cNvPr id="4" name="Rectangle 7"/>
          <p:cNvSpPr>
            <a:spLocks noGrp="1" noChangeArrowheads="1"/>
          </p:cNvSpPr>
          <p:nvPr>
            <p:ph type="sldNum" sz="quarter" idx="12"/>
          </p:nvPr>
        </p:nvSpPr>
        <p:spPr>
          <a:ln/>
        </p:spPr>
        <p:txBody>
          <a:bodyPr/>
          <a:lstStyle>
            <a:lvl1pPr>
              <a:defRPr/>
            </a:lvl1pPr>
          </a:lstStyle>
          <a:p>
            <a:pPr>
              <a:defRPr/>
            </a:pPr>
            <a:fld id="{7243364E-C1F2-4FCD-AB05-09AD9F704AB1}" type="slidenum">
              <a:rPr lang="zh-TW" altLang="en-US"/>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0860C31F-F48D-49CC-BF02-BEC52A1A5590}" type="datetime1">
              <a:rPr lang="zh-TW" altLang="en-US"/>
              <a:pPr>
                <a:defRPr/>
              </a:pPr>
              <a:t>2017/10/16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B883A01C-3328-4809-868B-BBD9F5B1F858}" type="slidenum">
              <a:rPr lang="zh-TW" altLang="en-US"/>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1E7983CF-6823-4A7A-AD5D-26FE85DD2BD8}" type="datetime1">
              <a:rPr lang="zh-TW" altLang="en-US"/>
              <a:pPr>
                <a:defRPr/>
              </a:pPr>
              <a:t>2017/10/16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295072EF-1A26-44FB-9B4B-68E814211F2F}" type="slidenum">
              <a:rPr lang="zh-TW" altLang="en-US"/>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377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zh-TW" altLang="en-US" sz="4000"/>
          </a:p>
        </p:txBody>
      </p:sp>
      <p:sp>
        <p:nvSpPr>
          <p:cNvPr id="1229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1229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0378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smtClean="0"/>
            </a:lvl1pPr>
          </a:lstStyle>
          <a:p>
            <a:pPr>
              <a:defRPr/>
            </a:pPr>
            <a:fld id="{3907187B-E68A-467E-9E81-134FEE9C47BB}" type="datetime1">
              <a:rPr lang="zh-TW" altLang="en-US"/>
              <a:pPr>
                <a:defRPr/>
              </a:pPr>
              <a:t>2017/10/16</a:t>
            </a:fld>
            <a:endParaRPr lang="en-US" altLang="zh-TW"/>
          </a:p>
        </p:txBody>
      </p:sp>
      <p:sp>
        <p:nvSpPr>
          <p:cNvPr id="20378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endParaRPr lang="en-US" altLang="zh-TW"/>
          </a:p>
        </p:txBody>
      </p:sp>
      <p:sp>
        <p:nvSpPr>
          <p:cNvPr id="20378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smtClean="0"/>
            </a:lvl1pPr>
          </a:lstStyle>
          <a:p>
            <a:pPr>
              <a:defRPr/>
            </a:pPr>
            <a:fld id="{EED555F5-587E-4701-B4BB-8AAA47A71467}" type="slidenum">
              <a:rPr lang="zh-TW" altLang="en-US"/>
              <a:pPr>
                <a:defRPr/>
              </a:pPr>
              <a:t>‹#›</a:t>
            </a:fld>
            <a:endParaRPr lang="en-US" altLang="zh-TW"/>
          </a:p>
        </p:txBody>
      </p:sp>
      <p:grpSp>
        <p:nvGrpSpPr>
          <p:cNvPr id="12296" name="Group 8"/>
          <p:cNvGrpSpPr>
            <a:grpSpLocks/>
          </p:cNvGrpSpPr>
          <p:nvPr/>
        </p:nvGrpSpPr>
        <p:grpSpPr bwMode="auto">
          <a:xfrm>
            <a:off x="8153400" y="152400"/>
            <a:ext cx="792163" cy="1295400"/>
            <a:chOff x="5136" y="960"/>
            <a:chExt cx="528" cy="864"/>
          </a:xfrm>
        </p:grpSpPr>
        <p:sp>
          <p:nvSpPr>
            <p:cNvPr id="20378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6"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7"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8"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9"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0"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1"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2"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3"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4"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5"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6"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79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8"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9"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0"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2"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3"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4"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06"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7"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8"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9"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0"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11"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12"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3"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4"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5"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grpSp>
    </p:spTree>
  </p:cSld>
  <p:clrMap bg1="lt1" tx1="dk1" bg2="lt2" tx2="dk2" accent1="accent1" accent2="accent2" accent3="accent3" accent4="accent4" accent5="accent5" accent6="accent6" hlink="hlink" folHlink="folHlink"/>
  <p:sldLayoutIdLst>
    <p:sldLayoutId id="2147483685"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900" b="1">
          <a:solidFill>
            <a:schemeClr val="tx2"/>
          </a:solidFill>
          <a:latin typeface="+mj-lt"/>
          <a:ea typeface="+mj-ea"/>
          <a:cs typeface="+mj-cs"/>
        </a:defRPr>
      </a:lvl1pPr>
      <a:lvl2pPr algn="l" rtl="0" eaLnBrk="0" fontAlgn="base" hangingPunct="0">
        <a:spcBef>
          <a:spcPct val="0"/>
        </a:spcBef>
        <a:spcAft>
          <a:spcPct val="0"/>
        </a:spcAft>
        <a:defRPr kumimoji="1" sz="3900" b="1">
          <a:solidFill>
            <a:schemeClr val="tx2"/>
          </a:solidFill>
          <a:latin typeface="Arial" charset="0"/>
          <a:ea typeface="新細明體" pitchFamily="18" charset="-120"/>
        </a:defRPr>
      </a:lvl2pPr>
      <a:lvl3pPr algn="l" rtl="0" eaLnBrk="0" fontAlgn="base" hangingPunct="0">
        <a:spcBef>
          <a:spcPct val="0"/>
        </a:spcBef>
        <a:spcAft>
          <a:spcPct val="0"/>
        </a:spcAft>
        <a:defRPr kumimoji="1" sz="3900" b="1">
          <a:solidFill>
            <a:schemeClr val="tx2"/>
          </a:solidFill>
          <a:latin typeface="Arial" charset="0"/>
          <a:ea typeface="新細明體" pitchFamily="18" charset="-120"/>
        </a:defRPr>
      </a:lvl3pPr>
      <a:lvl4pPr algn="l" rtl="0" eaLnBrk="0" fontAlgn="base" hangingPunct="0">
        <a:spcBef>
          <a:spcPct val="0"/>
        </a:spcBef>
        <a:spcAft>
          <a:spcPct val="0"/>
        </a:spcAft>
        <a:defRPr kumimoji="1" sz="3900" b="1">
          <a:solidFill>
            <a:schemeClr val="tx2"/>
          </a:solidFill>
          <a:latin typeface="Arial" charset="0"/>
          <a:ea typeface="新細明體" pitchFamily="18" charset="-120"/>
        </a:defRPr>
      </a:lvl4pPr>
      <a:lvl5pPr algn="l" rtl="0" eaLnBrk="0" fontAlgn="base" hangingPunct="0">
        <a:spcBef>
          <a:spcPct val="0"/>
        </a:spcBef>
        <a:spcAft>
          <a:spcPct val="0"/>
        </a:spcAft>
        <a:defRPr kumimoji="1" sz="3900" b="1">
          <a:solidFill>
            <a:schemeClr val="tx2"/>
          </a:solidFill>
          <a:latin typeface="Arial" charset="0"/>
          <a:ea typeface="新細明體" pitchFamily="18" charset="-120"/>
        </a:defRPr>
      </a:lvl5pPr>
      <a:lvl6pPr marL="457200" algn="l" rtl="0" fontAlgn="base">
        <a:spcBef>
          <a:spcPct val="0"/>
        </a:spcBef>
        <a:spcAft>
          <a:spcPct val="0"/>
        </a:spcAft>
        <a:defRPr kumimoji="1" sz="3900" b="1">
          <a:solidFill>
            <a:schemeClr val="tx2"/>
          </a:solidFill>
          <a:latin typeface="Arial" charset="0"/>
          <a:ea typeface="新細明體" pitchFamily="18" charset="-120"/>
        </a:defRPr>
      </a:lvl6pPr>
      <a:lvl7pPr marL="914400" algn="l" rtl="0" fontAlgn="base">
        <a:spcBef>
          <a:spcPct val="0"/>
        </a:spcBef>
        <a:spcAft>
          <a:spcPct val="0"/>
        </a:spcAft>
        <a:defRPr kumimoji="1" sz="3900" b="1">
          <a:solidFill>
            <a:schemeClr val="tx2"/>
          </a:solidFill>
          <a:latin typeface="Arial" charset="0"/>
          <a:ea typeface="新細明體" pitchFamily="18" charset="-120"/>
        </a:defRPr>
      </a:lvl7pPr>
      <a:lvl8pPr marL="1371600" algn="l" rtl="0" fontAlgn="base">
        <a:spcBef>
          <a:spcPct val="0"/>
        </a:spcBef>
        <a:spcAft>
          <a:spcPct val="0"/>
        </a:spcAft>
        <a:defRPr kumimoji="1" sz="3900" b="1">
          <a:solidFill>
            <a:schemeClr val="tx2"/>
          </a:solidFill>
          <a:latin typeface="Arial" charset="0"/>
          <a:ea typeface="新細明體" pitchFamily="18" charset="-120"/>
        </a:defRPr>
      </a:lvl8pPr>
      <a:lvl9pPr marL="1828800" algn="l" rtl="0" fontAlgn="base">
        <a:spcBef>
          <a:spcPct val="0"/>
        </a:spcBef>
        <a:spcAft>
          <a:spcPct val="0"/>
        </a:spcAft>
        <a:defRPr kumimoji="1" sz="3900" b="1">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kumimoji="1"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kumimoji="1"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kumimoji="1"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p:txBody>
          <a:bodyPr/>
          <a:lstStyle/>
          <a:p>
            <a:pPr>
              <a:defRPr/>
            </a:pPr>
            <a:fld id="{E5D844EB-CC58-4BD9-A948-2E2AD38D4D2B}" type="slidenum">
              <a:rPr lang="zh-TW" altLang="en-US"/>
              <a:pPr>
                <a:defRPr/>
              </a:pPr>
              <a:t>1</a:t>
            </a:fld>
            <a:endParaRPr lang="en-US" altLang="zh-TW"/>
          </a:p>
        </p:txBody>
      </p:sp>
      <p:sp>
        <p:nvSpPr>
          <p:cNvPr id="14338" name="Rectangle 2"/>
          <p:cNvSpPr>
            <a:spLocks noGrp="1" noChangeArrowheads="1"/>
          </p:cNvSpPr>
          <p:nvPr>
            <p:ph type="ctrTitle"/>
          </p:nvPr>
        </p:nvSpPr>
        <p:spPr>
          <a:xfrm>
            <a:off x="323850" y="620713"/>
            <a:ext cx="6696075" cy="1979612"/>
          </a:xfrm>
        </p:spPr>
        <p:txBody>
          <a:bodyPr/>
          <a:lstStyle/>
          <a:p>
            <a:pPr algn="l" eaLnBrk="1" hangingPunct="1"/>
            <a:r>
              <a:rPr lang="zh-TW" altLang="en-US" sz="2800" dirty="0" smtClean="0">
                <a:solidFill>
                  <a:srgbClr val="660066"/>
                </a:solidFill>
                <a:latin typeface="+mn-lt"/>
              </a:rPr>
              <a:t>經濟學</a:t>
            </a:r>
            <a:r>
              <a:rPr lang="zh-TW" altLang="en-US" sz="2800" dirty="0" smtClean="0">
                <a:solidFill>
                  <a:srgbClr val="660066"/>
                </a:solidFill>
                <a:latin typeface="+mn-lt"/>
              </a:rPr>
              <a:t/>
            </a:r>
            <a:br>
              <a:rPr lang="zh-TW" altLang="en-US" sz="2800" dirty="0" smtClean="0">
                <a:solidFill>
                  <a:srgbClr val="660066"/>
                </a:solidFill>
                <a:latin typeface="+mn-lt"/>
              </a:rPr>
            </a:br>
            <a:r>
              <a:rPr lang="zh-TW" altLang="en-US" sz="2800" dirty="0" smtClean="0">
                <a:solidFill>
                  <a:srgbClr val="660066"/>
                </a:solidFill>
                <a:latin typeface="+mn-lt"/>
              </a:rPr>
              <a:t/>
            </a:r>
            <a:br>
              <a:rPr lang="zh-TW" altLang="en-US" sz="2800" dirty="0" smtClean="0">
                <a:solidFill>
                  <a:srgbClr val="660066"/>
                </a:solidFill>
                <a:latin typeface="+mn-lt"/>
              </a:rPr>
            </a:br>
            <a:r>
              <a:rPr lang="zh-TW" altLang="en-US" sz="2800" dirty="0" smtClean="0">
                <a:solidFill>
                  <a:srgbClr val="660066"/>
                </a:solidFill>
                <a:latin typeface="+mn-lt"/>
              </a:rPr>
              <a:t>  </a:t>
            </a:r>
            <a:r>
              <a:rPr lang="en-US" altLang="zh-TW" sz="6000" dirty="0" smtClean="0">
                <a:solidFill>
                  <a:srgbClr val="660066"/>
                </a:solidFill>
                <a:latin typeface="+mn-lt"/>
              </a:rPr>
              <a:t>04  </a:t>
            </a:r>
            <a:r>
              <a:rPr lang="zh-TW" altLang="en-US" sz="6000" dirty="0" smtClean="0">
                <a:solidFill>
                  <a:srgbClr val="660066"/>
                </a:solidFill>
                <a:latin typeface="+mn-lt"/>
              </a:rPr>
              <a:t>合作</a:t>
            </a:r>
            <a:endParaRPr lang="en-US" altLang="zh-TW" sz="6000" dirty="0" smtClean="0">
              <a:solidFill>
                <a:srgbClr val="660066"/>
              </a:solidFill>
              <a:latin typeface="+mn-lt"/>
            </a:endParaRPr>
          </a:p>
        </p:txBody>
      </p:sp>
      <p:sp>
        <p:nvSpPr>
          <p:cNvPr id="14339" name="內容版面配置區 2"/>
          <p:cNvSpPr>
            <a:spLocks/>
          </p:cNvSpPr>
          <p:nvPr/>
        </p:nvSpPr>
        <p:spPr bwMode="auto">
          <a:xfrm>
            <a:off x="323528" y="5805264"/>
            <a:ext cx="8136904" cy="648072"/>
          </a:xfrm>
          <a:prstGeom prst="rect">
            <a:avLst/>
          </a:prstGeom>
          <a:noFill/>
          <a:ln w="9525">
            <a:noFill/>
            <a:miter lim="800000"/>
            <a:headEnd/>
            <a:tailEnd/>
          </a:ln>
        </p:spPr>
        <p:txBody>
          <a:bodyPr/>
          <a:lstStyle/>
          <a:p>
            <a:pPr marL="609600" indent="-609600">
              <a:spcBef>
                <a:spcPct val="20000"/>
              </a:spcBef>
              <a:buClr>
                <a:schemeClr val="tx2"/>
              </a:buClr>
              <a:buSzPct val="70000"/>
              <a:buFont typeface="Wingdings" pitchFamily="2" charset="2"/>
              <a:buNone/>
            </a:pPr>
            <a:r>
              <a:rPr lang="zh-TW" altLang="en-US" dirty="0">
                <a:latin typeface="+mn-lt"/>
              </a:rPr>
              <a:t>黃春興  </a:t>
            </a:r>
            <a:r>
              <a:rPr lang="zh-TW" altLang="en-US" dirty="0" smtClean="0">
                <a:latin typeface="+mn-lt"/>
              </a:rPr>
              <a:t>台</a:t>
            </a:r>
            <a:r>
              <a:rPr lang="zh-TW" altLang="en-US" dirty="0">
                <a:latin typeface="+mn-lt"/>
              </a:rPr>
              <a:t>積館 </a:t>
            </a:r>
            <a:r>
              <a:rPr lang="en-US" altLang="zh-TW" dirty="0">
                <a:latin typeface="+mn-lt"/>
              </a:rPr>
              <a:t>717</a:t>
            </a:r>
            <a:r>
              <a:rPr lang="zh-TW" altLang="en-US" dirty="0" smtClean="0">
                <a:latin typeface="+mn-lt"/>
              </a:rPr>
              <a:t>室   </a:t>
            </a:r>
            <a:r>
              <a:rPr lang="en-US" altLang="zh-TW" dirty="0" smtClean="0">
                <a:latin typeface="+mn-lt"/>
              </a:rPr>
              <a:t>cshwang@mx.nthu.edu.tw</a:t>
            </a:r>
            <a:endParaRPr lang="en-US" altLang="zh-TW" dirty="0">
              <a:latin typeface="+mn-lt"/>
            </a:endParaRPr>
          </a:p>
          <a:p>
            <a:pPr marL="609600" indent="-609600">
              <a:spcBef>
                <a:spcPct val="20000"/>
              </a:spcBef>
              <a:buClr>
                <a:schemeClr val="tx2"/>
              </a:buClr>
              <a:buSzPct val="70000"/>
              <a:buFont typeface="Wingdings" pitchFamily="2" charset="2"/>
              <a:buNone/>
            </a:pPr>
            <a:endParaRPr lang="zh-TW" altLang="en-US" dirty="0">
              <a:latin typeface="+mn-lt"/>
            </a:endParaRPr>
          </a:p>
        </p:txBody>
      </p:sp>
      <p:sp>
        <p:nvSpPr>
          <p:cNvPr id="6" name="Rectangle 3"/>
          <p:cNvSpPr txBox="1">
            <a:spLocks noChangeArrowheads="1"/>
          </p:cNvSpPr>
          <p:nvPr/>
        </p:nvSpPr>
        <p:spPr bwMode="auto">
          <a:xfrm>
            <a:off x="3707904" y="3068960"/>
            <a:ext cx="2520280" cy="29523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30225" lvl="0" indent="-514350" eaLnBrk="0" hangingPunct="0">
              <a:spcBef>
                <a:spcPct val="20000"/>
              </a:spcBef>
              <a:buClr>
                <a:schemeClr val="tx2"/>
              </a:buClr>
              <a:buSzPct val="70000"/>
              <a:buFont typeface="+mj-lt"/>
              <a:buAutoNum type="arabicPeriod"/>
            </a:pPr>
            <a:r>
              <a:rPr lang="zh-TW" altLang="en-US" dirty="0" smtClean="0">
                <a:latin typeface="標楷體" pitchFamily="65" charset="-120"/>
                <a:ea typeface="標楷體" pitchFamily="65" charset="-120"/>
              </a:rPr>
              <a:t>生產</a:t>
            </a:r>
            <a:r>
              <a:rPr lang="zh-TW" altLang="en-US" dirty="0" smtClean="0">
                <a:latin typeface="標楷體" pitchFamily="65" charset="-120"/>
                <a:ea typeface="標楷體" pitchFamily="65" charset="-120"/>
              </a:rPr>
              <a:t>合作</a:t>
            </a:r>
            <a:endParaRPr kumimoji="1" lang="en-US" altLang="zh-TW" sz="2800" b="0" i="0" u="none" strike="noStrike" kern="0" cap="none" spc="0" normalizeH="0" baseline="0" noProof="0" dirty="0" smtClean="0">
              <a:ln>
                <a:noFill/>
              </a:ln>
              <a:effectLst/>
              <a:uLnTx/>
              <a:uFillTx/>
              <a:latin typeface="標楷體" pitchFamily="65" charset="-120"/>
              <a:ea typeface="標楷體" pitchFamily="65" charset="-120"/>
            </a:endParaRPr>
          </a:p>
          <a:p>
            <a:pPr marL="530225" lvl="0" indent="-514350" eaLnBrk="0" hangingPunct="0">
              <a:spcBef>
                <a:spcPct val="20000"/>
              </a:spcBef>
              <a:buClr>
                <a:schemeClr val="tx2"/>
              </a:buClr>
              <a:buSzPct val="70000"/>
              <a:buFont typeface="+mj-lt"/>
              <a:buAutoNum type="arabicPeriod"/>
            </a:pPr>
            <a:r>
              <a:rPr lang="zh-TW" altLang="en-US" dirty="0" smtClean="0">
                <a:latin typeface="標楷體" pitchFamily="65" charset="-120"/>
                <a:ea typeface="標楷體" pitchFamily="65" charset="-120"/>
              </a:rPr>
              <a:t>規模</a:t>
            </a:r>
            <a:r>
              <a:rPr lang="zh-TW" altLang="en-US" dirty="0" smtClean="0">
                <a:latin typeface="標楷體" pitchFamily="65" charset="-120"/>
                <a:ea typeface="標楷體" pitchFamily="65" charset="-120"/>
              </a:rPr>
              <a:t>經濟</a:t>
            </a:r>
            <a:endParaRPr lang="en-US" altLang="zh-TW" kern="0" dirty="0" smtClean="0">
              <a:latin typeface="標楷體" pitchFamily="65" charset="-120"/>
              <a:ea typeface="標楷體" pitchFamily="65" charset="-120"/>
            </a:endParaRPr>
          </a:p>
          <a:p>
            <a:pPr marL="530225" lvl="0" indent="-514350" eaLnBrk="0" hangingPunct="0">
              <a:spcBef>
                <a:spcPct val="20000"/>
              </a:spcBef>
              <a:buClr>
                <a:schemeClr val="tx2"/>
              </a:buClr>
              <a:buSzPct val="70000"/>
              <a:buFont typeface="+mj-lt"/>
              <a:buAutoNum type="arabicPeriod"/>
            </a:pPr>
            <a:r>
              <a:rPr lang="zh-TW" altLang="en-US" dirty="0" smtClean="0">
                <a:latin typeface="標楷體" pitchFamily="65" charset="-120"/>
                <a:ea typeface="標楷體" pitchFamily="65" charset="-120"/>
              </a:rPr>
              <a:t>分工合作</a:t>
            </a:r>
            <a:endParaRPr kumimoji="1" lang="en-US" altLang="zh-TW" sz="2800" b="0" i="0" u="none" strike="noStrike" kern="0" cap="none" spc="0" normalizeH="0" baseline="0" noProof="0" dirty="0" smtClean="0">
              <a:ln>
                <a:noFill/>
              </a:ln>
              <a:effectLst/>
              <a:uLnTx/>
              <a:uFillTx/>
              <a:latin typeface="標楷體" pitchFamily="65" charset="-120"/>
              <a:ea typeface="標楷體" pitchFamily="65" charset="-120"/>
            </a:endParaRPr>
          </a:p>
          <a:p>
            <a:pPr marL="454025" lvl="0" indent="-438150" eaLnBrk="0" hangingPunct="0">
              <a:spcBef>
                <a:spcPct val="20000"/>
              </a:spcBef>
              <a:buClr>
                <a:schemeClr val="tx2"/>
              </a:buClr>
              <a:buSzPct val="70000"/>
            </a:pPr>
            <a:endParaRPr kumimoji="1" lang="zh-TW" altLang="en-US" sz="2800" b="0" i="0" u="none" strike="noStrike" kern="0" cap="none" spc="0" normalizeH="0" baseline="0" noProof="0" dirty="0" smtClean="0">
              <a:ln>
                <a:noFill/>
              </a:ln>
              <a:effectLst/>
              <a:uLnTx/>
              <a:uFillTx/>
              <a:latin typeface="標楷體" pitchFamily="65" charset="-120"/>
              <a:ea typeface="標楷體" pitchFamily="65"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1C7F07D3-9E24-465A-B3C8-B1470843120D}" type="slidenum">
              <a:rPr lang="zh-TW" altLang="en-US"/>
              <a:pPr/>
              <a:t>10</a:t>
            </a:fld>
            <a:endParaRPr lang="en-US" altLang="zh-TW"/>
          </a:p>
        </p:txBody>
      </p:sp>
      <p:sp>
        <p:nvSpPr>
          <p:cNvPr id="436226" name="Rectangle 2"/>
          <p:cNvSpPr>
            <a:spLocks noGrp="1" noChangeArrowheads="1"/>
          </p:cNvSpPr>
          <p:nvPr>
            <p:ph type="ctrTitle"/>
          </p:nvPr>
        </p:nvSpPr>
        <p:spPr>
          <a:xfrm>
            <a:off x="323850" y="1557338"/>
            <a:ext cx="6911975" cy="2520950"/>
          </a:xfrm>
        </p:spPr>
        <p:txBody>
          <a:bodyPr/>
          <a:lstStyle/>
          <a:p>
            <a:pPr algn="ctr"/>
            <a:r>
              <a:rPr lang="zh-TW" altLang="en-US" dirty="0" smtClean="0">
                <a:solidFill>
                  <a:srgbClr val="660066"/>
                </a:solidFill>
              </a:rPr>
              <a:t>五、</a:t>
            </a:r>
            <a:r>
              <a:rPr lang="zh-TW" altLang="en-US" dirty="0">
                <a:solidFill>
                  <a:srgbClr val="660066"/>
                </a:solidFill>
              </a:rPr>
              <a:t/>
            </a:r>
            <a:br>
              <a:rPr lang="zh-TW" altLang="en-US" dirty="0">
                <a:solidFill>
                  <a:srgbClr val="660066"/>
                </a:solidFill>
              </a:rPr>
            </a:br>
            <a:r>
              <a:rPr lang="zh-TW" altLang="en-US" dirty="0">
                <a:solidFill>
                  <a:srgbClr val="660066"/>
                </a:solidFill>
              </a:rPr>
              <a:t/>
            </a:r>
            <a:br>
              <a:rPr lang="zh-TW" altLang="en-US" dirty="0">
                <a:solidFill>
                  <a:srgbClr val="660066"/>
                </a:solidFill>
              </a:rPr>
            </a:br>
            <a:r>
              <a:rPr lang="zh-TW" altLang="en-US" dirty="0" smtClean="0">
                <a:solidFill>
                  <a:srgbClr val="660066"/>
                </a:solidFill>
              </a:rPr>
              <a:t>規模經濟</a:t>
            </a:r>
            <a:endParaRPr lang="en-US" altLang="zh-TW" dirty="0">
              <a:solidFill>
                <a:srgbClr val="660066"/>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D3418AC-D128-4AD6-B7B0-2F50E42F12C5}" type="slidenum">
              <a:rPr lang="zh-TW" altLang="en-US"/>
              <a:pPr/>
              <a:t>11</a:t>
            </a:fld>
            <a:endParaRPr lang="en-US" altLang="zh-TW"/>
          </a:p>
        </p:txBody>
      </p:sp>
      <p:sp>
        <p:nvSpPr>
          <p:cNvPr id="394242" name="Rectangle 2"/>
          <p:cNvSpPr>
            <a:spLocks noGrp="1" noChangeArrowheads="1"/>
          </p:cNvSpPr>
          <p:nvPr>
            <p:ph type="title"/>
          </p:nvPr>
        </p:nvSpPr>
        <p:spPr>
          <a:xfrm>
            <a:off x="457200" y="122238"/>
            <a:ext cx="7427913" cy="930498"/>
          </a:xfrm>
        </p:spPr>
        <p:txBody>
          <a:bodyPr/>
          <a:lstStyle/>
          <a:p>
            <a:r>
              <a:rPr lang="en-US" altLang="zh-TW" sz="4000" dirty="0" smtClean="0">
                <a:solidFill>
                  <a:srgbClr val="660066"/>
                </a:solidFill>
                <a:latin typeface="+mn-lt"/>
              </a:rPr>
              <a:t>5-1   </a:t>
            </a:r>
            <a:r>
              <a:rPr lang="zh-TW" altLang="en-US" sz="4000" dirty="0" smtClean="0">
                <a:solidFill>
                  <a:srgbClr val="660066"/>
                </a:solidFill>
                <a:latin typeface="+mn-lt"/>
              </a:rPr>
              <a:t>規模</a:t>
            </a:r>
            <a:r>
              <a:rPr lang="zh-TW" altLang="en-US" sz="4000" dirty="0">
                <a:solidFill>
                  <a:srgbClr val="660066"/>
                </a:solidFill>
                <a:latin typeface="+mn-lt"/>
              </a:rPr>
              <a:t>經濟</a:t>
            </a:r>
          </a:p>
        </p:txBody>
      </p:sp>
      <p:sp>
        <p:nvSpPr>
          <p:cNvPr id="394243" name="Rectangle 3"/>
          <p:cNvSpPr>
            <a:spLocks noGrp="1" noChangeArrowheads="1"/>
          </p:cNvSpPr>
          <p:nvPr>
            <p:ph type="body" idx="1"/>
          </p:nvPr>
        </p:nvSpPr>
        <p:spPr>
          <a:xfrm>
            <a:off x="683568" y="1268760"/>
            <a:ext cx="7272808" cy="4771678"/>
          </a:xfrm>
        </p:spPr>
        <p:txBody>
          <a:bodyPr/>
          <a:lstStyle/>
          <a:p>
            <a:pPr>
              <a:lnSpc>
                <a:spcPct val="140000"/>
              </a:lnSpc>
            </a:pPr>
            <a:r>
              <a:rPr lang="zh-TW" altLang="en-US" sz="2800" dirty="0"/>
              <a:t>合作生產的必要條件是：合作產出要大於個別生產之總和，此稱</a:t>
            </a:r>
            <a:r>
              <a:rPr lang="zh-TW" altLang="en-US" sz="2800" b="1" dirty="0">
                <a:solidFill>
                  <a:srgbClr val="FF3399"/>
                </a:solidFill>
              </a:rPr>
              <a:t>規模經濟</a:t>
            </a:r>
            <a:r>
              <a:rPr lang="zh-TW" altLang="en-US" sz="2800" dirty="0"/>
              <a:t>（</a:t>
            </a:r>
            <a:r>
              <a:rPr lang="en-US" altLang="zh-TW" sz="2800" dirty="0"/>
              <a:t>economy of scale</a:t>
            </a:r>
            <a:r>
              <a:rPr lang="zh-TW" altLang="en-US" sz="2800" dirty="0"/>
              <a:t>）。</a:t>
            </a:r>
          </a:p>
          <a:p>
            <a:pPr lvl="1">
              <a:lnSpc>
                <a:spcPct val="140000"/>
              </a:lnSpc>
            </a:pPr>
            <a:r>
              <a:rPr lang="zh-TW" altLang="en-US" sz="2400" dirty="0"/>
              <a:t>在</a:t>
            </a:r>
            <a:r>
              <a:rPr lang="zh-TW" altLang="en-US" sz="2400" dirty="0" smtClean="0"/>
              <a:t>捉椰子的</a:t>
            </a:r>
            <a:r>
              <a:rPr lang="zh-TW" altLang="en-US" sz="2400" dirty="0"/>
              <a:t>例子裡，投入因素是時間，造成邊際產出遞增的原因是</a:t>
            </a:r>
            <a:r>
              <a:rPr lang="zh-TW" altLang="en-US" sz="2400" b="1" dirty="0"/>
              <a:t>熟能生巧</a:t>
            </a:r>
            <a:r>
              <a:rPr lang="zh-TW" altLang="en-US" sz="2400" dirty="0"/>
              <a:t>，不是</a:t>
            </a:r>
            <a:r>
              <a:rPr lang="zh-TW" altLang="en-US" sz="2400" b="1" dirty="0"/>
              <a:t>規模經濟</a:t>
            </a:r>
            <a:r>
              <a:rPr lang="zh-TW" altLang="en-US" sz="24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9F5390B-EB8D-4025-87ED-642B97648FC4}" type="slidenum">
              <a:rPr lang="zh-TW" altLang="en-US"/>
              <a:pPr/>
              <a:t>12</a:t>
            </a:fld>
            <a:endParaRPr lang="en-US" altLang="zh-TW"/>
          </a:p>
        </p:txBody>
      </p:sp>
      <p:sp>
        <p:nvSpPr>
          <p:cNvPr id="397314" name="Rectangle 2"/>
          <p:cNvSpPr>
            <a:spLocks noGrp="1" noChangeArrowheads="1"/>
          </p:cNvSpPr>
          <p:nvPr>
            <p:ph type="title"/>
          </p:nvPr>
        </p:nvSpPr>
        <p:spPr>
          <a:xfrm>
            <a:off x="457200" y="122238"/>
            <a:ext cx="7570788" cy="858490"/>
          </a:xfrm>
        </p:spPr>
        <p:txBody>
          <a:bodyPr/>
          <a:lstStyle/>
          <a:p>
            <a:r>
              <a:rPr lang="en-US" altLang="zh-TW" sz="4000" dirty="0" smtClean="0">
                <a:solidFill>
                  <a:srgbClr val="660066"/>
                </a:solidFill>
                <a:latin typeface="+mn-lt"/>
              </a:rPr>
              <a:t>5-2  </a:t>
            </a:r>
            <a:r>
              <a:rPr lang="zh-TW" altLang="en-US" sz="4000" dirty="0" smtClean="0">
                <a:solidFill>
                  <a:srgbClr val="660066"/>
                </a:solidFill>
                <a:latin typeface="+mn-lt"/>
              </a:rPr>
              <a:t>規模不經濟</a:t>
            </a:r>
            <a:endParaRPr lang="zh-TW" altLang="en-US" sz="4000" dirty="0">
              <a:solidFill>
                <a:srgbClr val="660066"/>
              </a:solidFill>
              <a:latin typeface="+mn-lt"/>
            </a:endParaRPr>
          </a:p>
        </p:txBody>
      </p:sp>
      <p:sp>
        <p:nvSpPr>
          <p:cNvPr id="397315" name="Rectangle 3"/>
          <p:cNvSpPr>
            <a:spLocks noGrp="1" noChangeArrowheads="1"/>
          </p:cNvSpPr>
          <p:nvPr>
            <p:ph type="body" idx="1"/>
          </p:nvPr>
        </p:nvSpPr>
        <p:spPr>
          <a:xfrm>
            <a:off x="755576" y="1412776"/>
            <a:ext cx="7200801" cy="5256436"/>
          </a:xfrm>
        </p:spPr>
        <p:txBody>
          <a:bodyPr/>
          <a:lstStyle/>
          <a:p>
            <a:pPr marL="571500" indent="-571500">
              <a:lnSpc>
                <a:spcPct val="110000"/>
              </a:lnSpc>
            </a:pPr>
            <a:r>
              <a:rPr lang="zh-TW" altLang="en-US" sz="2800" dirty="0"/>
              <a:t>生產投入因素常不只一種，而是一組：</a:t>
            </a:r>
            <a:r>
              <a:rPr lang="zh-TW" altLang="en-US" sz="2800" dirty="0">
                <a:solidFill>
                  <a:srgbClr val="FF3399"/>
                </a:solidFill>
              </a:rPr>
              <a:t>｛勞力、土地、資本｝。</a:t>
            </a:r>
          </a:p>
          <a:p>
            <a:pPr marL="571500" indent="-571500">
              <a:lnSpc>
                <a:spcPct val="110000"/>
              </a:lnSpc>
            </a:pPr>
            <a:r>
              <a:rPr lang="zh-TW" altLang="en-US" sz="2800" dirty="0"/>
              <a:t>當各種投入因素等比例增加時，</a:t>
            </a:r>
          </a:p>
          <a:p>
            <a:pPr marL="839788" lvl="1" indent="-495300">
              <a:lnSpc>
                <a:spcPct val="110000"/>
              </a:lnSpc>
              <a:buSzPct val="95000"/>
              <a:buFont typeface="Wingdings" pitchFamily="2" charset="2"/>
              <a:buAutoNum type="arabicParenR"/>
            </a:pPr>
            <a:r>
              <a:rPr lang="zh-TW" altLang="en-US" sz="2400" dirty="0"/>
              <a:t>若產出也等比例增加，稱該生產具有</a:t>
            </a:r>
            <a:r>
              <a:rPr lang="zh-TW" altLang="en-US" sz="2400" dirty="0">
                <a:solidFill>
                  <a:srgbClr val="FF3399"/>
                </a:solidFill>
              </a:rPr>
              <a:t>固定的規模報酬</a:t>
            </a:r>
            <a:r>
              <a:rPr lang="zh-TW" altLang="en-US" sz="2400" dirty="0"/>
              <a:t>。</a:t>
            </a:r>
          </a:p>
          <a:p>
            <a:pPr marL="839788" lvl="1" indent="-495300">
              <a:lnSpc>
                <a:spcPct val="110000"/>
              </a:lnSpc>
              <a:buSzPct val="95000"/>
              <a:buFont typeface="Wingdings" pitchFamily="2" charset="2"/>
              <a:buAutoNum type="arabicParenR"/>
            </a:pPr>
            <a:r>
              <a:rPr lang="zh-TW" altLang="en-US" sz="2400" dirty="0"/>
              <a:t>若產出大過等比例的增加，稱該生產具有遞增的規模報酬，或稱</a:t>
            </a:r>
            <a:r>
              <a:rPr lang="zh-TW" altLang="en-US" sz="2400" dirty="0">
                <a:solidFill>
                  <a:srgbClr val="FF3399"/>
                </a:solidFill>
              </a:rPr>
              <a:t>規模經濟</a:t>
            </a:r>
            <a:r>
              <a:rPr lang="zh-TW" altLang="en-US" sz="2400" dirty="0"/>
              <a:t>。</a:t>
            </a:r>
          </a:p>
          <a:p>
            <a:pPr marL="839788" lvl="1" indent="-495300">
              <a:lnSpc>
                <a:spcPct val="110000"/>
              </a:lnSpc>
              <a:buSzPct val="95000"/>
              <a:buFont typeface="Wingdings" pitchFamily="2" charset="2"/>
              <a:buAutoNum type="arabicParenR"/>
            </a:pPr>
            <a:r>
              <a:rPr lang="zh-TW" altLang="en-US" sz="2400" dirty="0"/>
              <a:t>若產出小於等比例的增加，稱該產出具有遞減的規模報酬，或稱</a:t>
            </a:r>
            <a:r>
              <a:rPr lang="zh-TW" altLang="en-US" sz="2400" dirty="0">
                <a:solidFill>
                  <a:srgbClr val="FF3399"/>
                </a:solidFill>
              </a:rPr>
              <a:t>規模不經濟</a:t>
            </a:r>
            <a:r>
              <a:rPr lang="zh-TW" altLang="en-US" sz="24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7"/>
          <p:cNvSpPr>
            <a:spLocks noGrp="1"/>
          </p:cNvSpPr>
          <p:nvPr>
            <p:ph type="sldNum" sz="quarter" idx="12"/>
          </p:nvPr>
        </p:nvSpPr>
        <p:spPr/>
        <p:txBody>
          <a:bodyPr/>
          <a:lstStyle/>
          <a:p>
            <a:fld id="{E754703F-F4A7-4C81-A29D-209F784712F4}" type="slidenum">
              <a:rPr lang="zh-TW" altLang="en-US"/>
              <a:pPr/>
              <a:t>13</a:t>
            </a:fld>
            <a:endParaRPr lang="en-US" altLang="zh-TW"/>
          </a:p>
        </p:txBody>
      </p:sp>
      <p:sp>
        <p:nvSpPr>
          <p:cNvPr id="401410" name="Rectangle 2"/>
          <p:cNvSpPr>
            <a:spLocks noGrp="1" noChangeArrowheads="1"/>
          </p:cNvSpPr>
          <p:nvPr>
            <p:ph type="title"/>
          </p:nvPr>
        </p:nvSpPr>
        <p:spPr>
          <a:xfrm>
            <a:off x="457200" y="122238"/>
            <a:ext cx="7499350" cy="858490"/>
          </a:xfrm>
        </p:spPr>
        <p:txBody>
          <a:bodyPr/>
          <a:lstStyle/>
          <a:p>
            <a:r>
              <a:rPr lang="en-US" altLang="zh-TW" sz="4000" dirty="0" smtClean="0">
                <a:solidFill>
                  <a:srgbClr val="660066"/>
                </a:solidFill>
                <a:latin typeface="+mn-lt"/>
              </a:rPr>
              <a:t>5-3   </a:t>
            </a:r>
            <a:r>
              <a:rPr lang="zh-TW" altLang="en-US" sz="4000" dirty="0">
                <a:solidFill>
                  <a:srgbClr val="660066"/>
                </a:solidFill>
                <a:latin typeface="+mn-lt"/>
              </a:rPr>
              <a:t>耕地合併</a:t>
            </a:r>
          </a:p>
        </p:txBody>
      </p:sp>
      <p:sp>
        <p:nvSpPr>
          <p:cNvPr id="401411" name="Rectangle 3"/>
          <p:cNvSpPr>
            <a:spLocks noGrp="1" noChangeArrowheads="1"/>
          </p:cNvSpPr>
          <p:nvPr>
            <p:ph type="body" sz="half" idx="1"/>
          </p:nvPr>
        </p:nvSpPr>
        <p:spPr>
          <a:xfrm>
            <a:off x="457200" y="1268760"/>
            <a:ext cx="4114800" cy="4862165"/>
          </a:xfrm>
        </p:spPr>
        <p:txBody>
          <a:bodyPr/>
          <a:lstStyle/>
          <a:p>
            <a:pPr>
              <a:lnSpc>
                <a:spcPct val="140000"/>
              </a:lnSpc>
            </a:pPr>
            <a:r>
              <a:rPr lang="zh-TW" altLang="en-US" sz="2800" dirty="0"/>
              <a:t>上圖為兩人</a:t>
            </a:r>
            <a:r>
              <a:rPr lang="zh-TW" altLang="en-US" sz="2800" dirty="0">
                <a:solidFill>
                  <a:srgbClr val="FF3399"/>
                </a:solidFill>
              </a:rPr>
              <a:t>各別耕作</a:t>
            </a:r>
            <a:r>
              <a:rPr lang="zh-TW" altLang="en-US" sz="2800" dirty="0"/>
              <a:t>；下圖為兩人</a:t>
            </a:r>
            <a:r>
              <a:rPr lang="zh-TW" altLang="en-US" sz="2800" dirty="0">
                <a:solidFill>
                  <a:srgbClr val="FF3399"/>
                </a:solidFill>
              </a:rPr>
              <a:t>合併生產因素</a:t>
            </a:r>
            <a:r>
              <a:rPr lang="zh-TW" altLang="en-US" sz="2800" dirty="0"/>
              <a:t>後的合作。</a:t>
            </a:r>
          </a:p>
          <a:p>
            <a:pPr>
              <a:lnSpc>
                <a:spcPct val="140000"/>
              </a:lnSpc>
            </a:pPr>
            <a:r>
              <a:rPr lang="zh-TW" altLang="en-US" sz="2800" dirty="0"/>
              <a:t>兩人合作以後，可以減少田埂與溝渠的面積，耕牛也不必時常在邊界上轉彎。</a:t>
            </a:r>
          </a:p>
        </p:txBody>
      </p:sp>
      <p:graphicFrame>
        <p:nvGraphicFramePr>
          <p:cNvPr id="401412" name="Object 4"/>
          <p:cNvGraphicFramePr>
            <a:graphicFrameLocks/>
          </p:cNvGraphicFramePr>
          <p:nvPr>
            <p:ph sz="quarter" idx="2"/>
          </p:nvPr>
        </p:nvGraphicFramePr>
        <p:xfrm>
          <a:off x="5076825" y="1341438"/>
          <a:ext cx="3816350" cy="2519362"/>
        </p:xfrm>
        <a:graphic>
          <a:graphicData uri="http://schemas.openxmlformats.org/presentationml/2006/ole">
            <p:oleObj spid="_x0000_s1026" name="Microsoft Drawing 3.10" r:id="rId3" imgW="1968480" imgH="2620800" progId="">
              <p:embed/>
            </p:oleObj>
          </a:graphicData>
        </a:graphic>
      </p:graphicFrame>
      <p:graphicFrame>
        <p:nvGraphicFramePr>
          <p:cNvPr id="401414" name="Object 6"/>
          <p:cNvGraphicFramePr>
            <a:graphicFrameLocks/>
          </p:cNvGraphicFramePr>
          <p:nvPr>
            <p:ph sz="quarter" idx="3"/>
          </p:nvPr>
        </p:nvGraphicFramePr>
        <p:xfrm>
          <a:off x="5003800" y="4149725"/>
          <a:ext cx="3889375" cy="2159000"/>
        </p:xfrm>
        <a:graphic>
          <a:graphicData uri="http://schemas.openxmlformats.org/presentationml/2006/ole">
            <p:oleObj spid="_x0000_s1027" name="Microsoft Drawing 3.10" r:id="rId4" imgW="2006280" imgH="2608200" progId="">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6"/>
          <p:cNvSpPr>
            <a:spLocks noGrp="1"/>
          </p:cNvSpPr>
          <p:nvPr>
            <p:ph type="sldNum" sz="quarter" idx="12"/>
          </p:nvPr>
        </p:nvSpPr>
        <p:spPr/>
        <p:txBody>
          <a:bodyPr/>
          <a:lstStyle/>
          <a:p>
            <a:fld id="{3DD58A73-D9A0-4546-9D00-D2702968FCE1}" type="slidenum">
              <a:rPr lang="zh-TW" altLang="en-US"/>
              <a:pPr/>
              <a:t>14</a:t>
            </a:fld>
            <a:endParaRPr lang="en-US" altLang="zh-TW"/>
          </a:p>
        </p:txBody>
      </p:sp>
      <p:sp>
        <p:nvSpPr>
          <p:cNvPr id="396290" name="Rectangle 2"/>
          <p:cNvSpPr>
            <a:spLocks noGrp="1" noChangeArrowheads="1"/>
          </p:cNvSpPr>
          <p:nvPr>
            <p:ph type="title"/>
          </p:nvPr>
        </p:nvSpPr>
        <p:spPr>
          <a:xfrm>
            <a:off x="457200" y="122238"/>
            <a:ext cx="7427168" cy="858490"/>
          </a:xfrm>
        </p:spPr>
        <p:txBody>
          <a:bodyPr/>
          <a:lstStyle/>
          <a:p>
            <a:r>
              <a:rPr lang="en-US" altLang="zh-TW" sz="4000" dirty="0" smtClean="0">
                <a:solidFill>
                  <a:srgbClr val="660066"/>
                </a:solidFill>
                <a:latin typeface="+mn-lt"/>
              </a:rPr>
              <a:t>5-4  </a:t>
            </a:r>
            <a:r>
              <a:rPr lang="zh-TW" altLang="en-US" sz="4000" dirty="0">
                <a:solidFill>
                  <a:srgbClr val="660066"/>
                </a:solidFill>
                <a:latin typeface="+mn-lt"/>
              </a:rPr>
              <a:t>合併因素的生產合作</a:t>
            </a:r>
            <a:endParaRPr lang="en-US" altLang="zh-TW" sz="4000" dirty="0">
              <a:solidFill>
                <a:srgbClr val="660066"/>
              </a:solidFill>
              <a:latin typeface="+mn-lt"/>
            </a:endParaRPr>
          </a:p>
        </p:txBody>
      </p:sp>
      <p:sp>
        <p:nvSpPr>
          <p:cNvPr id="396291" name="Rectangle 3"/>
          <p:cNvSpPr>
            <a:spLocks noGrp="1" noChangeArrowheads="1"/>
          </p:cNvSpPr>
          <p:nvPr>
            <p:ph type="body" sz="half" idx="1"/>
          </p:nvPr>
        </p:nvSpPr>
        <p:spPr>
          <a:xfrm>
            <a:off x="4067944" y="1628800"/>
            <a:ext cx="4608761" cy="4392464"/>
          </a:xfrm>
        </p:spPr>
        <p:txBody>
          <a:bodyPr/>
          <a:lstStyle/>
          <a:p>
            <a:pPr>
              <a:lnSpc>
                <a:spcPct val="110000"/>
              </a:lnSpc>
            </a:pPr>
            <a:r>
              <a:rPr lang="zh-TW" altLang="en-US" sz="2400" dirty="0">
                <a:latin typeface="新細明體" pitchFamily="18" charset="-120"/>
              </a:rPr>
              <a:t>大龍的邊際產出為</a:t>
            </a:r>
            <a:r>
              <a:rPr lang="en-US" altLang="zh-TW" sz="2400" dirty="0">
                <a:latin typeface="新細明體" pitchFamily="18" charset="-120"/>
              </a:rPr>
              <a:t>RK</a:t>
            </a:r>
            <a:r>
              <a:rPr lang="zh-TW" altLang="en-US" sz="2400" dirty="0">
                <a:latin typeface="新細明體" pitchFamily="18" charset="-120"/>
              </a:rPr>
              <a:t>，比小龍的</a:t>
            </a:r>
            <a:r>
              <a:rPr lang="en-US" altLang="zh-TW" sz="2400" dirty="0">
                <a:latin typeface="新細明體" pitchFamily="18" charset="-120"/>
              </a:rPr>
              <a:t>NM</a:t>
            </a:r>
            <a:r>
              <a:rPr lang="zh-TW" altLang="en-US" sz="2400" dirty="0">
                <a:latin typeface="新細明體" pitchFamily="18" charset="-120"/>
              </a:rPr>
              <a:t>要大。</a:t>
            </a:r>
          </a:p>
          <a:p>
            <a:pPr>
              <a:lnSpc>
                <a:spcPct val="110000"/>
              </a:lnSpc>
            </a:pPr>
            <a:r>
              <a:rPr lang="zh-TW" altLang="en-US" sz="2400" dirty="0">
                <a:latin typeface="新細明體" pitchFamily="18" charset="-120"/>
              </a:rPr>
              <a:t>如果小龍把一單位的土地撥給大龍耕作，小龍的產出會減少</a:t>
            </a:r>
            <a:r>
              <a:rPr lang="en-US" altLang="zh-TW" sz="2400" dirty="0">
                <a:latin typeface="新細明體" pitchFamily="18" charset="-120"/>
              </a:rPr>
              <a:t>NM</a:t>
            </a:r>
            <a:r>
              <a:rPr lang="zh-TW" altLang="en-US" sz="2400" dirty="0">
                <a:latin typeface="新細明體" pitchFamily="18" charset="-120"/>
              </a:rPr>
              <a:t>，但大龍的產出可以增加</a:t>
            </a:r>
            <a:r>
              <a:rPr lang="en-US" altLang="zh-TW" sz="2400" dirty="0">
                <a:latin typeface="新細明體" pitchFamily="18" charset="-120"/>
              </a:rPr>
              <a:t>RK</a:t>
            </a:r>
            <a:r>
              <a:rPr lang="zh-TW" altLang="en-US" sz="2400" dirty="0">
                <a:latin typeface="新細明體" pitchFamily="18" charset="-120"/>
              </a:rPr>
              <a:t>。 </a:t>
            </a:r>
          </a:p>
          <a:p>
            <a:pPr>
              <a:lnSpc>
                <a:spcPct val="110000"/>
              </a:lnSpc>
            </a:pPr>
            <a:r>
              <a:rPr lang="zh-TW" altLang="en-US" sz="2400" dirty="0">
                <a:latin typeface="新細明體" pitchFamily="18" charset="-120"/>
              </a:rPr>
              <a:t>「</a:t>
            </a:r>
            <a:r>
              <a:rPr lang="zh-TW" altLang="en-US" sz="2400" dirty="0">
                <a:solidFill>
                  <a:srgbClr val="FF3399"/>
                </a:solidFill>
                <a:latin typeface="新細明體" pitchFamily="18" charset="-120"/>
              </a:rPr>
              <a:t>大龍出力，小龍出地</a:t>
            </a:r>
            <a:r>
              <a:rPr lang="zh-TW" altLang="en-US" sz="2400" dirty="0">
                <a:latin typeface="新細明體" pitchFamily="18" charset="-120"/>
              </a:rPr>
              <a:t>」的合作方式可為兩人生產更多的農作物。</a:t>
            </a:r>
            <a:endParaRPr lang="en-US" altLang="zh-TW" sz="2400" dirty="0">
              <a:latin typeface="新細明體" pitchFamily="18" charset="-120"/>
            </a:endParaRPr>
          </a:p>
        </p:txBody>
      </p:sp>
      <p:graphicFrame>
        <p:nvGraphicFramePr>
          <p:cNvPr id="396294" name="Object 6"/>
          <p:cNvGraphicFramePr>
            <a:graphicFrameLocks/>
          </p:cNvGraphicFramePr>
          <p:nvPr>
            <p:ph sz="half" idx="2"/>
          </p:nvPr>
        </p:nvGraphicFramePr>
        <p:xfrm>
          <a:off x="251520" y="2060848"/>
          <a:ext cx="5400600" cy="4338439"/>
        </p:xfrm>
        <a:graphic>
          <a:graphicData uri="http://schemas.openxmlformats.org/presentationml/2006/ole">
            <p:oleObj spid="_x0000_s2050" name="Microsoft Drawing 3.10" r:id="rId3" imgW="3267000" imgH="2465280" progId="">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6"/>
          <p:cNvSpPr>
            <a:spLocks noGrp="1"/>
          </p:cNvSpPr>
          <p:nvPr>
            <p:ph type="sldNum" sz="quarter" idx="12"/>
          </p:nvPr>
        </p:nvSpPr>
        <p:spPr/>
        <p:txBody>
          <a:bodyPr/>
          <a:lstStyle/>
          <a:p>
            <a:fld id="{41AAEBCB-B710-4CA4-85DE-8282183C8E1B}" type="slidenum">
              <a:rPr lang="zh-TW" altLang="en-US"/>
              <a:pPr/>
              <a:t>15</a:t>
            </a:fld>
            <a:endParaRPr lang="en-US" altLang="zh-TW"/>
          </a:p>
        </p:txBody>
      </p:sp>
      <p:sp>
        <p:nvSpPr>
          <p:cNvPr id="362498" name="Rectangle 2"/>
          <p:cNvSpPr>
            <a:spLocks noGrp="1" noChangeArrowheads="1"/>
          </p:cNvSpPr>
          <p:nvPr>
            <p:ph type="title"/>
          </p:nvPr>
        </p:nvSpPr>
        <p:spPr>
          <a:xfrm>
            <a:off x="251520" y="115888"/>
            <a:ext cx="7760593" cy="864840"/>
          </a:xfrm>
        </p:spPr>
        <p:txBody>
          <a:bodyPr/>
          <a:lstStyle/>
          <a:p>
            <a:r>
              <a:rPr lang="en-US" altLang="zh-TW" sz="4000" dirty="0" smtClean="0">
                <a:solidFill>
                  <a:srgbClr val="660066"/>
                </a:solidFill>
                <a:latin typeface="+mn-lt"/>
              </a:rPr>
              <a:t>5-5  </a:t>
            </a:r>
            <a:r>
              <a:rPr lang="zh-TW" altLang="en-US" sz="4000" dirty="0" smtClean="0">
                <a:solidFill>
                  <a:srgbClr val="660066"/>
                </a:solidFill>
                <a:latin typeface="+mn-lt"/>
              </a:rPr>
              <a:t>勞力</a:t>
            </a:r>
            <a:r>
              <a:rPr lang="zh-TW" altLang="en-US" sz="4000" dirty="0">
                <a:solidFill>
                  <a:srgbClr val="660066"/>
                </a:solidFill>
                <a:latin typeface="+mn-lt"/>
              </a:rPr>
              <a:t>合併</a:t>
            </a:r>
            <a:endParaRPr lang="en-US" altLang="zh-TW" sz="4000" dirty="0">
              <a:solidFill>
                <a:srgbClr val="660066"/>
              </a:solidFill>
              <a:latin typeface="+mn-lt"/>
            </a:endParaRPr>
          </a:p>
        </p:txBody>
      </p:sp>
      <p:sp>
        <p:nvSpPr>
          <p:cNvPr id="362499" name="Rectangle 3"/>
          <p:cNvSpPr>
            <a:spLocks noGrp="1" noChangeArrowheads="1"/>
          </p:cNvSpPr>
          <p:nvPr>
            <p:ph type="body" sz="half" idx="1"/>
          </p:nvPr>
        </p:nvSpPr>
        <p:spPr>
          <a:xfrm>
            <a:off x="4788024" y="1700808"/>
            <a:ext cx="4104456" cy="4176116"/>
          </a:xfrm>
        </p:spPr>
        <p:txBody>
          <a:bodyPr/>
          <a:lstStyle/>
          <a:p>
            <a:pPr>
              <a:lnSpc>
                <a:spcPct val="120000"/>
              </a:lnSpc>
            </a:pPr>
            <a:r>
              <a:rPr lang="zh-TW" altLang="en-US" sz="2400" dirty="0">
                <a:latin typeface="新細明體" pitchFamily="18" charset="-120"/>
              </a:rPr>
              <a:t>小龍田地較少，產出如</a:t>
            </a:r>
            <a:r>
              <a:rPr lang="en-US" altLang="zh-TW" sz="2400" dirty="0">
                <a:latin typeface="新細明體" pitchFamily="18" charset="-120"/>
              </a:rPr>
              <a:t>OAS</a:t>
            </a:r>
            <a:r>
              <a:rPr lang="zh-TW" altLang="en-US" sz="2400" dirty="0">
                <a:latin typeface="新細明體" pitchFamily="18" charset="-120"/>
              </a:rPr>
              <a:t>曲線，大龍的土地較大，產出如</a:t>
            </a:r>
            <a:r>
              <a:rPr lang="en-US" altLang="zh-TW" sz="2400" dirty="0">
                <a:latin typeface="新細明體" pitchFamily="18" charset="-120"/>
              </a:rPr>
              <a:t>OBR</a:t>
            </a:r>
            <a:r>
              <a:rPr lang="zh-TW" altLang="en-US" sz="2400" dirty="0">
                <a:latin typeface="新細明體" pitchFamily="18" charset="-120"/>
              </a:rPr>
              <a:t>曲線。</a:t>
            </a:r>
          </a:p>
          <a:p>
            <a:pPr>
              <a:lnSpc>
                <a:spcPct val="120000"/>
              </a:lnSpc>
            </a:pPr>
            <a:r>
              <a:rPr lang="zh-TW" altLang="en-US" sz="2400" dirty="0">
                <a:latin typeface="新細明體" pitchFamily="18" charset="-120"/>
              </a:rPr>
              <a:t>若</a:t>
            </a:r>
            <a:r>
              <a:rPr lang="zh-TW" altLang="en-US" sz="2400" dirty="0">
                <a:solidFill>
                  <a:srgbClr val="FF3399"/>
                </a:solidFill>
                <a:latin typeface="新細明體" pitchFamily="18" charset="-120"/>
              </a:rPr>
              <a:t>大龍僱用小龍</a:t>
            </a:r>
            <a:r>
              <a:rPr lang="zh-TW" altLang="en-US" sz="2400" dirty="0">
                <a:latin typeface="新細明體" pitchFamily="18" charset="-120"/>
              </a:rPr>
              <a:t>自耕以外的時間，付給小龍低於</a:t>
            </a:r>
            <a:r>
              <a:rPr lang="en-US" altLang="zh-TW" sz="2400" dirty="0">
                <a:latin typeface="新細明體" pitchFamily="18" charset="-120"/>
              </a:rPr>
              <a:t>RM</a:t>
            </a:r>
            <a:r>
              <a:rPr lang="zh-TW" altLang="en-US" sz="2400" dirty="0">
                <a:latin typeface="新細明體" pitchFamily="18" charset="-120"/>
              </a:rPr>
              <a:t>的工資。或是小龍向大龍租一單位的土地，都會產生利得。</a:t>
            </a:r>
          </a:p>
        </p:txBody>
      </p:sp>
      <p:graphicFrame>
        <p:nvGraphicFramePr>
          <p:cNvPr id="362500" name="Object 4"/>
          <p:cNvGraphicFramePr>
            <a:graphicFrameLocks/>
          </p:cNvGraphicFramePr>
          <p:nvPr>
            <p:ph sz="half" idx="2"/>
          </p:nvPr>
        </p:nvGraphicFramePr>
        <p:xfrm>
          <a:off x="467544" y="2204864"/>
          <a:ext cx="5904780" cy="4391199"/>
        </p:xfrm>
        <a:graphic>
          <a:graphicData uri="http://schemas.openxmlformats.org/presentationml/2006/ole">
            <p:oleObj spid="_x0000_s3074" name="Microsoft Drawing 3.10" r:id="rId3" imgW="3350880" imgH="2423880" progId="">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8D11AB93-1AC5-433C-AAE9-501D446F932D}" type="slidenum">
              <a:rPr lang="zh-TW" altLang="en-US"/>
              <a:pPr/>
              <a:t>16</a:t>
            </a:fld>
            <a:endParaRPr lang="en-US" altLang="zh-TW"/>
          </a:p>
        </p:txBody>
      </p:sp>
      <p:sp>
        <p:nvSpPr>
          <p:cNvPr id="441346" name="Rectangle 2"/>
          <p:cNvSpPr>
            <a:spLocks noGrp="1" noChangeArrowheads="1"/>
          </p:cNvSpPr>
          <p:nvPr>
            <p:ph type="ctrTitle"/>
          </p:nvPr>
        </p:nvSpPr>
        <p:spPr>
          <a:xfrm>
            <a:off x="323850" y="1557338"/>
            <a:ext cx="6911975" cy="2520950"/>
          </a:xfrm>
        </p:spPr>
        <p:txBody>
          <a:bodyPr/>
          <a:lstStyle/>
          <a:p>
            <a:pPr algn="ctr"/>
            <a:r>
              <a:rPr lang="zh-TW" altLang="en-US" sz="4600" dirty="0" smtClean="0">
                <a:solidFill>
                  <a:srgbClr val="660066"/>
                </a:solidFill>
              </a:rPr>
              <a:t>六、</a:t>
            </a:r>
            <a:r>
              <a:rPr lang="zh-TW" altLang="en-US" sz="4600" dirty="0">
                <a:solidFill>
                  <a:srgbClr val="660066"/>
                </a:solidFill>
              </a:rPr>
              <a:t/>
            </a:r>
            <a:br>
              <a:rPr lang="zh-TW" altLang="en-US" sz="4600" dirty="0">
                <a:solidFill>
                  <a:srgbClr val="660066"/>
                </a:solidFill>
              </a:rPr>
            </a:br>
            <a:r>
              <a:rPr lang="zh-TW" altLang="en-US" sz="4600" dirty="0">
                <a:solidFill>
                  <a:srgbClr val="660066"/>
                </a:solidFill>
              </a:rPr>
              <a:t/>
            </a:r>
            <a:br>
              <a:rPr lang="zh-TW" altLang="en-US" sz="4600" dirty="0">
                <a:solidFill>
                  <a:srgbClr val="660066"/>
                </a:solidFill>
              </a:rPr>
            </a:br>
            <a:r>
              <a:rPr lang="zh-TW" altLang="en-US" sz="4400" dirty="0" smtClean="0">
                <a:solidFill>
                  <a:srgbClr val="660066"/>
                </a:solidFill>
                <a:latin typeface="新細明體" pitchFamily="18" charset="-120"/>
              </a:rPr>
              <a:t>分工合作</a:t>
            </a:r>
            <a:endParaRPr lang="en-US" altLang="zh-TW" sz="4600" dirty="0">
              <a:solidFill>
                <a:srgbClr val="660066"/>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01F25923-EBFA-4F8F-B2A5-1B11B587762D}" type="slidenum">
              <a:rPr lang="zh-TW" altLang="en-US"/>
              <a:pPr/>
              <a:t>17</a:t>
            </a:fld>
            <a:endParaRPr lang="en-US" altLang="zh-TW"/>
          </a:p>
        </p:txBody>
      </p:sp>
      <p:sp>
        <p:nvSpPr>
          <p:cNvPr id="361474" name="Rectangle 2"/>
          <p:cNvSpPr>
            <a:spLocks noGrp="1" noChangeArrowheads="1"/>
          </p:cNvSpPr>
          <p:nvPr>
            <p:ph type="title"/>
          </p:nvPr>
        </p:nvSpPr>
        <p:spPr>
          <a:xfrm>
            <a:off x="395288" y="116633"/>
            <a:ext cx="7570787" cy="864096"/>
          </a:xfrm>
        </p:spPr>
        <p:txBody>
          <a:bodyPr/>
          <a:lstStyle/>
          <a:p>
            <a:r>
              <a:rPr lang="en-US" altLang="zh-TW" sz="4000" dirty="0" smtClean="0">
                <a:solidFill>
                  <a:srgbClr val="660066"/>
                </a:solidFill>
                <a:latin typeface="+mn-lt"/>
              </a:rPr>
              <a:t>6-1  </a:t>
            </a:r>
            <a:r>
              <a:rPr lang="zh-TW" altLang="en-US" sz="4000" dirty="0" smtClean="0">
                <a:solidFill>
                  <a:srgbClr val="660066"/>
                </a:solidFill>
                <a:latin typeface="+mn-lt"/>
              </a:rPr>
              <a:t>分工合作正解</a:t>
            </a:r>
            <a:endParaRPr lang="zh-TW" altLang="en-US" sz="4000" dirty="0">
              <a:solidFill>
                <a:srgbClr val="660066"/>
              </a:solidFill>
              <a:latin typeface="+mn-lt"/>
            </a:endParaRPr>
          </a:p>
        </p:txBody>
      </p:sp>
      <p:sp>
        <p:nvSpPr>
          <p:cNvPr id="361475" name="Rectangle 3"/>
          <p:cNvSpPr>
            <a:spLocks noGrp="1" noChangeArrowheads="1"/>
          </p:cNvSpPr>
          <p:nvPr>
            <p:ph type="body" idx="1"/>
          </p:nvPr>
        </p:nvSpPr>
        <p:spPr>
          <a:xfrm>
            <a:off x="611560" y="1268760"/>
            <a:ext cx="7200528" cy="4646265"/>
          </a:xfrm>
        </p:spPr>
        <p:txBody>
          <a:bodyPr/>
          <a:lstStyle/>
          <a:p>
            <a:pPr>
              <a:lnSpc>
                <a:spcPct val="130000"/>
              </a:lnSpc>
            </a:pPr>
            <a:r>
              <a:rPr lang="en-US" altLang="zh-TW" sz="2800" dirty="0">
                <a:latin typeface="新細明體" pitchFamily="18" charset="-120"/>
              </a:rPr>
              <a:t>Division of Labor </a:t>
            </a:r>
            <a:r>
              <a:rPr lang="zh-TW" altLang="en-US" sz="2800" dirty="0">
                <a:latin typeface="新細明體" pitchFamily="18" charset="-120"/>
              </a:rPr>
              <a:t>譯成分工會誤導，正確應翻譯成分勞。</a:t>
            </a:r>
          </a:p>
          <a:p>
            <a:pPr>
              <a:lnSpc>
                <a:spcPct val="130000"/>
              </a:lnSpc>
            </a:pPr>
            <a:r>
              <a:rPr lang="zh-TW" altLang="en-US" sz="2800" dirty="0">
                <a:latin typeface="新細明體" pitchFamily="18" charset="-120"/>
              </a:rPr>
              <a:t>分工，該指經濟單位從目標、計劃、預算、用人、行政等而言都是獨立的。</a:t>
            </a:r>
          </a:p>
          <a:p>
            <a:pPr>
              <a:lnSpc>
                <a:spcPct val="130000"/>
              </a:lnSpc>
            </a:pPr>
            <a:endParaRPr lang="zh-TW" altLang="en-US" sz="2800" dirty="0">
              <a:latin typeface="新細明體" pitchFamily="18"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CA1C4CD-6221-46D0-9BEF-B8174EDB1D77}" type="slidenum">
              <a:rPr lang="zh-TW" altLang="en-US"/>
              <a:pPr/>
              <a:t>18</a:t>
            </a:fld>
            <a:endParaRPr lang="en-US" altLang="zh-TW"/>
          </a:p>
        </p:txBody>
      </p:sp>
      <p:sp>
        <p:nvSpPr>
          <p:cNvPr id="373762" name="Rectangle 2"/>
          <p:cNvSpPr>
            <a:spLocks noGrp="1" noChangeArrowheads="1"/>
          </p:cNvSpPr>
          <p:nvPr>
            <p:ph type="title"/>
          </p:nvPr>
        </p:nvSpPr>
        <p:spPr>
          <a:xfrm>
            <a:off x="468313" y="188913"/>
            <a:ext cx="7416055" cy="791815"/>
          </a:xfrm>
        </p:spPr>
        <p:txBody>
          <a:bodyPr/>
          <a:lstStyle/>
          <a:p>
            <a:pPr fontAlgn="t"/>
            <a:r>
              <a:rPr lang="en-US" altLang="zh-TW" sz="4000" dirty="0" smtClean="0">
                <a:solidFill>
                  <a:srgbClr val="660066"/>
                </a:solidFill>
                <a:latin typeface="+mn-lt"/>
              </a:rPr>
              <a:t>6-2  </a:t>
            </a:r>
            <a:r>
              <a:rPr lang="zh-TW" altLang="en-US" sz="4000" dirty="0" smtClean="0">
                <a:solidFill>
                  <a:srgbClr val="660066"/>
                </a:solidFill>
                <a:latin typeface="+mn-lt"/>
              </a:rPr>
              <a:t>兩</a:t>
            </a:r>
            <a:r>
              <a:rPr lang="zh-TW" altLang="en-US" sz="4000" dirty="0">
                <a:solidFill>
                  <a:srgbClr val="660066"/>
                </a:solidFill>
                <a:latin typeface="+mn-lt"/>
              </a:rPr>
              <a:t>人的交易約定</a:t>
            </a:r>
          </a:p>
        </p:txBody>
      </p:sp>
      <p:sp>
        <p:nvSpPr>
          <p:cNvPr id="373763" name="Rectangle 3"/>
          <p:cNvSpPr>
            <a:spLocks noGrp="1" noChangeArrowheads="1"/>
          </p:cNvSpPr>
          <p:nvPr>
            <p:ph type="body" idx="1"/>
          </p:nvPr>
        </p:nvSpPr>
        <p:spPr>
          <a:xfrm>
            <a:off x="683568" y="1196752"/>
            <a:ext cx="7272808" cy="4772248"/>
          </a:xfrm>
        </p:spPr>
        <p:txBody>
          <a:bodyPr/>
          <a:lstStyle/>
          <a:p>
            <a:pPr>
              <a:lnSpc>
                <a:spcPct val="120000"/>
              </a:lnSpc>
            </a:pPr>
            <a:r>
              <a:rPr lang="zh-TW" altLang="en-US" sz="2800" dirty="0">
                <a:solidFill>
                  <a:srgbClr val="FF3399"/>
                </a:solidFill>
                <a:latin typeface="新細明體" pitchFamily="18" charset="-120"/>
              </a:rPr>
              <a:t>情境：</a:t>
            </a:r>
          </a:p>
          <a:p>
            <a:pPr lvl="1">
              <a:lnSpc>
                <a:spcPct val="120000"/>
              </a:lnSpc>
            </a:pPr>
            <a:r>
              <a:rPr lang="zh-TW" altLang="en-US" sz="2800" dirty="0">
                <a:latin typeface="新細明體" pitchFamily="18" charset="-120"/>
              </a:rPr>
              <a:t>大雄與小雄獨自</a:t>
            </a:r>
            <a:r>
              <a:rPr lang="zh-TW" altLang="en-US" sz="2800" dirty="0" smtClean="0">
                <a:latin typeface="新細明體" pitchFamily="18" charset="-120"/>
              </a:rPr>
              <a:t>生產椰子與</a:t>
            </a:r>
            <a:r>
              <a:rPr lang="zh-TW" altLang="en-US" sz="2800" dirty="0">
                <a:latin typeface="新細明體" pitchFamily="18" charset="-120"/>
              </a:rPr>
              <a:t>水梨，過著自給自足的生活。</a:t>
            </a:r>
          </a:p>
          <a:p>
            <a:pPr lvl="1">
              <a:lnSpc>
                <a:spcPct val="120000"/>
              </a:lnSpc>
            </a:pPr>
            <a:r>
              <a:rPr lang="zh-TW" altLang="en-US" sz="2800" dirty="0">
                <a:latin typeface="新細明體" pitchFamily="18" charset="-120"/>
              </a:rPr>
              <a:t>大雄</a:t>
            </a:r>
            <a:r>
              <a:rPr lang="zh-TW" altLang="en-US" sz="2800" dirty="0" smtClean="0">
                <a:latin typeface="新細明體" pitchFamily="18" charset="-120"/>
              </a:rPr>
              <a:t>在摘椰子與</a:t>
            </a:r>
            <a:r>
              <a:rPr lang="zh-TW" altLang="en-US" sz="2800" dirty="0">
                <a:latin typeface="新細明體" pitchFamily="18" charset="-120"/>
              </a:rPr>
              <a:t>摘水梨兩方面的技能都勝過小雄。如一天內， 大雄</a:t>
            </a:r>
            <a:r>
              <a:rPr lang="zh-TW" altLang="en-US" sz="2800" dirty="0" smtClean="0">
                <a:latin typeface="新細明體" pitchFamily="18" charset="-120"/>
              </a:rPr>
              <a:t>可摘到 </a:t>
            </a:r>
            <a:r>
              <a:rPr lang="en-US" altLang="zh-TW" sz="2800" dirty="0">
                <a:latin typeface="新細明體" pitchFamily="18" charset="-120"/>
              </a:rPr>
              <a:t>10 </a:t>
            </a:r>
            <a:r>
              <a:rPr lang="zh-TW" altLang="en-US" sz="2800" dirty="0" smtClean="0">
                <a:latin typeface="新細明體" pitchFamily="18" charset="-120"/>
              </a:rPr>
              <a:t>隻椰子或</a:t>
            </a:r>
            <a:r>
              <a:rPr lang="zh-TW" altLang="en-US" sz="2800" dirty="0">
                <a:latin typeface="新細明體" pitchFamily="18" charset="-120"/>
              </a:rPr>
              <a:t>採得 </a:t>
            </a:r>
            <a:r>
              <a:rPr lang="en-US" altLang="zh-TW" sz="2800" dirty="0">
                <a:latin typeface="新細明體" pitchFamily="18" charset="-120"/>
              </a:rPr>
              <a:t>20</a:t>
            </a:r>
            <a:r>
              <a:rPr lang="zh-TW" altLang="en-US" sz="2800" dirty="0">
                <a:latin typeface="新細明體" pitchFamily="18" charset="-120"/>
              </a:rPr>
              <a:t>個水梨，小雄則最多僅</a:t>
            </a:r>
            <a:r>
              <a:rPr lang="zh-TW" altLang="en-US" sz="2800" dirty="0" smtClean="0">
                <a:latin typeface="新細明體" pitchFamily="18" charset="-120"/>
              </a:rPr>
              <a:t>能摘到 </a:t>
            </a:r>
            <a:r>
              <a:rPr lang="en-US" altLang="zh-TW" sz="2800" dirty="0">
                <a:latin typeface="新細明體" pitchFamily="18" charset="-120"/>
              </a:rPr>
              <a:t>9 </a:t>
            </a:r>
            <a:r>
              <a:rPr lang="zh-TW" altLang="en-US" sz="2800" dirty="0" smtClean="0">
                <a:latin typeface="新細明體" pitchFamily="18" charset="-120"/>
              </a:rPr>
              <a:t>隻椰子或</a:t>
            </a:r>
            <a:r>
              <a:rPr lang="zh-TW" altLang="en-US" sz="2800" dirty="0">
                <a:latin typeface="新細明體" pitchFamily="18" charset="-120"/>
              </a:rPr>
              <a:t>採得 </a:t>
            </a:r>
            <a:r>
              <a:rPr lang="en-US" altLang="zh-TW" sz="2800" dirty="0">
                <a:latin typeface="新細明體" pitchFamily="18" charset="-120"/>
              </a:rPr>
              <a:t>3</a:t>
            </a:r>
            <a:r>
              <a:rPr lang="zh-TW" altLang="en-US" sz="2800" dirty="0">
                <a:latin typeface="新細明體" pitchFamily="18" charset="-120"/>
              </a:rPr>
              <a:t>個水梨</a:t>
            </a:r>
            <a:r>
              <a:rPr lang="zh-TW" altLang="en-US" sz="2800" dirty="0" smtClean="0">
                <a:latin typeface="新細明體" pitchFamily="18" charset="-120"/>
              </a:rPr>
              <a:t>。</a:t>
            </a:r>
            <a:endParaRPr lang="zh-TW" altLang="en-US" sz="2800" dirty="0">
              <a:latin typeface="新細明體" pitchFamily="18"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C969B8A3-F89B-466E-91FB-B8313ECDC608}" type="slidenum">
              <a:rPr lang="zh-TW" altLang="en-US"/>
              <a:pPr/>
              <a:t>19</a:t>
            </a:fld>
            <a:endParaRPr lang="en-US" altLang="zh-TW"/>
          </a:p>
        </p:txBody>
      </p:sp>
      <p:sp>
        <p:nvSpPr>
          <p:cNvPr id="372738" name="Rectangle 2"/>
          <p:cNvSpPr>
            <a:spLocks noGrp="1" noChangeArrowheads="1"/>
          </p:cNvSpPr>
          <p:nvPr>
            <p:ph type="title"/>
          </p:nvPr>
        </p:nvSpPr>
        <p:spPr>
          <a:xfrm>
            <a:off x="457200" y="122238"/>
            <a:ext cx="7427168" cy="858490"/>
          </a:xfrm>
        </p:spPr>
        <p:txBody>
          <a:bodyPr/>
          <a:lstStyle/>
          <a:p>
            <a:pPr fontAlgn="t"/>
            <a:r>
              <a:rPr lang="en-US" altLang="zh-TW" sz="4000" dirty="0" smtClean="0">
                <a:solidFill>
                  <a:srgbClr val="660066"/>
                </a:solidFill>
                <a:latin typeface="+mn-lt"/>
              </a:rPr>
              <a:t>6-3   </a:t>
            </a:r>
            <a:r>
              <a:rPr lang="zh-TW" altLang="en-US" sz="4000" dirty="0">
                <a:solidFill>
                  <a:srgbClr val="660066"/>
                </a:solidFill>
                <a:latin typeface="+mn-lt"/>
              </a:rPr>
              <a:t>自給自足時</a:t>
            </a:r>
          </a:p>
        </p:txBody>
      </p:sp>
      <p:graphicFrame>
        <p:nvGraphicFramePr>
          <p:cNvPr id="372740" name="Object 4"/>
          <p:cNvGraphicFramePr>
            <a:graphicFrameLocks/>
          </p:cNvGraphicFramePr>
          <p:nvPr>
            <p:ph idx="1"/>
          </p:nvPr>
        </p:nvGraphicFramePr>
        <p:xfrm>
          <a:off x="467544" y="1700808"/>
          <a:ext cx="7704856" cy="4824388"/>
        </p:xfrm>
        <a:graphic>
          <a:graphicData uri="http://schemas.openxmlformats.org/presentationml/2006/ole">
            <p:oleObj spid="_x0000_s9218" name="Microsoft Drawing 3.10" r:id="rId3" imgW="3619440" imgH="2419200" progId="">
              <p:embed/>
            </p:oleObj>
          </a:graphicData>
        </a:graphic>
      </p:graphicFrame>
      <p:sp>
        <p:nvSpPr>
          <p:cNvPr id="372743" name="Rectangle 7"/>
          <p:cNvSpPr>
            <a:spLocks noChangeArrowheads="1"/>
          </p:cNvSpPr>
          <p:nvPr/>
        </p:nvSpPr>
        <p:spPr bwMode="auto">
          <a:xfrm>
            <a:off x="5652121" y="2060848"/>
            <a:ext cx="3024336" cy="1643527"/>
          </a:xfrm>
          <a:prstGeom prst="rect">
            <a:avLst/>
          </a:prstGeom>
          <a:noFill/>
          <a:ln w="9525">
            <a:noFill/>
            <a:miter lim="800000"/>
            <a:headEnd/>
            <a:tailEnd/>
          </a:ln>
          <a:effectLst/>
        </p:spPr>
        <p:txBody>
          <a:bodyPr wrap="square">
            <a:spAutoFit/>
          </a:bodyPr>
          <a:lstStyle/>
          <a:p>
            <a:pPr indent="12700">
              <a:lnSpc>
                <a:spcPct val="140000"/>
              </a:lnSpc>
              <a:buFont typeface="Wingdings" pitchFamily="2" charset="2"/>
              <a:buNone/>
            </a:pPr>
            <a:r>
              <a:rPr lang="zh-TW" altLang="en-US" sz="2400" dirty="0">
                <a:latin typeface="新細明體" pitchFamily="18" charset="-120"/>
              </a:rPr>
              <a:t>在自給自足下</a:t>
            </a:r>
            <a:r>
              <a:rPr lang="zh-TW" altLang="en-US" sz="2400" dirty="0" smtClean="0">
                <a:latin typeface="新細明體" pitchFamily="18" charset="-120"/>
              </a:rPr>
              <a:t>，</a:t>
            </a:r>
            <a:endParaRPr lang="en-US" altLang="zh-TW" sz="2400" dirty="0" smtClean="0">
              <a:latin typeface="新細明體" pitchFamily="18" charset="-120"/>
            </a:endParaRPr>
          </a:p>
          <a:p>
            <a:pPr indent="12700">
              <a:lnSpc>
                <a:spcPct val="140000"/>
              </a:lnSpc>
              <a:buFont typeface="Wingdings" pitchFamily="2" charset="2"/>
              <a:buNone/>
            </a:pPr>
            <a:r>
              <a:rPr lang="zh-TW" altLang="en-US" sz="2400" dirty="0" smtClean="0">
                <a:latin typeface="新細明體" pitchFamily="18" charset="-120"/>
              </a:rPr>
              <a:t>大</a:t>
            </a:r>
            <a:r>
              <a:rPr lang="zh-TW" altLang="en-US" sz="2400" dirty="0">
                <a:latin typeface="新細明體" pitchFamily="18" charset="-120"/>
              </a:rPr>
              <a:t>雄生產為 </a:t>
            </a:r>
            <a:r>
              <a:rPr lang="en-US" altLang="zh-TW" sz="2400" dirty="0">
                <a:latin typeface="新細明體" pitchFamily="18" charset="-120"/>
              </a:rPr>
              <a:t>B</a:t>
            </a:r>
            <a:r>
              <a:rPr lang="zh-TW" altLang="en-US" sz="2400" dirty="0">
                <a:latin typeface="新細明體" pitchFamily="18" charset="-120"/>
              </a:rPr>
              <a:t>點</a:t>
            </a:r>
            <a:r>
              <a:rPr lang="zh-TW" altLang="en-US" sz="2400" dirty="0" smtClean="0">
                <a:latin typeface="新細明體" pitchFamily="18" charset="-120"/>
              </a:rPr>
              <a:t>，</a:t>
            </a:r>
            <a:endParaRPr lang="en-US" altLang="zh-TW" sz="2400" dirty="0" smtClean="0">
              <a:latin typeface="新細明體" pitchFamily="18" charset="-120"/>
            </a:endParaRPr>
          </a:p>
          <a:p>
            <a:pPr indent="12700">
              <a:lnSpc>
                <a:spcPct val="140000"/>
              </a:lnSpc>
              <a:buFont typeface="Wingdings" pitchFamily="2" charset="2"/>
              <a:buNone/>
            </a:pPr>
            <a:r>
              <a:rPr lang="zh-TW" altLang="en-US" sz="2400" dirty="0" smtClean="0">
                <a:latin typeface="新細明體" pitchFamily="18" charset="-120"/>
              </a:rPr>
              <a:t>小</a:t>
            </a:r>
            <a:r>
              <a:rPr lang="zh-TW" altLang="en-US" sz="2400" dirty="0">
                <a:latin typeface="新細明體" pitchFamily="18" charset="-120"/>
              </a:rPr>
              <a:t>雄為 </a:t>
            </a:r>
            <a:r>
              <a:rPr lang="en-US" altLang="zh-TW" sz="2400" dirty="0">
                <a:latin typeface="新細明體" pitchFamily="18" charset="-120"/>
              </a:rPr>
              <a:t>A</a:t>
            </a:r>
            <a:r>
              <a:rPr lang="zh-TW" altLang="en-US" sz="2400" dirty="0">
                <a:latin typeface="新細明體" pitchFamily="18" charset="-120"/>
              </a:rPr>
              <a:t>點。</a:t>
            </a:r>
          </a:p>
        </p:txBody>
      </p:sp>
      <p:sp>
        <p:nvSpPr>
          <p:cNvPr id="6" name="矩形 5"/>
          <p:cNvSpPr/>
          <p:nvPr/>
        </p:nvSpPr>
        <p:spPr>
          <a:xfrm>
            <a:off x="6372200" y="5661248"/>
            <a:ext cx="902811" cy="523220"/>
          </a:xfrm>
          <a:prstGeom prst="rect">
            <a:avLst/>
          </a:prstGeom>
          <a:solidFill>
            <a:schemeClr val="bg1"/>
          </a:solidFill>
        </p:spPr>
        <p:txBody>
          <a:bodyPr wrap="none">
            <a:spAutoFit/>
          </a:bodyPr>
          <a:lstStyle/>
          <a:p>
            <a:r>
              <a:rPr lang="zh-TW" altLang="en-US" sz="2800" dirty="0" smtClean="0">
                <a:latin typeface="新細明體" pitchFamily="18" charset="-120"/>
              </a:rPr>
              <a:t>椰子</a:t>
            </a:r>
            <a:endParaRPr lang="zh-TW" alt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FED11B0B-1096-4BBC-9D73-39F4649C6777}" type="slidenum">
              <a:rPr lang="zh-TW" altLang="en-US"/>
              <a:pPr/>
              <a:t>2</a:t>
            </a:fld>
            <a:endParaRPr lang="en-US" altLang="zh-TW"/>
          </a:p>
        </p:txBody>
      </p:sp>
      <p:sp>
        <p:nvSpPr>
          <p:cNvPr id="435202" name="Rectangle 2"/>
          <p:cNvSpPr>
            <a:spLocks noGrp="1" noChangeArrowheads="1"/>
          </p:cNvSpPr>
          <p:nvPr>
            <p:ph type="ctrTitle"/>
          </p:nvPr>
        </p:nvSpPr>
        <p:spPr>
          <a:xfrm>
            <a:off x="323850" y="1557338"/>
            <a:ext cx="6911975" cy="2520950"/>
          </a:xfrm>
        </p:spPr>
        <p:txBody>
          <a:bodyPr/>
          <a:lstStyle/>
          <a:p>
            <a:pPr algn="ctr"/>
            <a:r>
              <a:rPr lang="zh-TW" altLang="en-US" dirty="0" smtClean="0">
                <a:solidFill>
                  <a:srgbClr val="660066"/>
                </a:solidFill>
              </a:rPr>
              <a:t>四、</a:t>
            </a:r>
            <a:r>
              <a:rPr lang="zh-TW" altLang="en-US" dirty="0">
                <a:solidFill>
                  <a:srgbClr val="660066"/>
                </a:solidFill>
              </a:rPr>
              <a:t/>
            </a:r>
            <a:br>
              <a:rPr lang="zh-TW" altLang="en-US" dirty="0">
                <a:solidFill>
                  <a:srgbClr val="660066"/>
                </a:solidFill>
              </a:rPr>
            </a:br>
            <a:r>
              <a:rPr lang="zh-TW" altLang="en-US" dirty="0">
                <a:solidFill>
                  <a:srgbClr val="660066"/>
                </a:solidFill>
              </a:rPr>
              <a:t/>
            </a:r>
            <a:br>
              <a:rPr lang="zh-TW" altLang="en-US" dirty="0">
                <a:solidFill>
                  <a:srgbClr val="660066"/>
                </a:solidFill>
              </a:rPr>
            </a:br>
            <a:r>
              <a:rPr lang="zh-TW" altLang="en-US" dirty="0">
                <a:solidFill>
                  <a:srgbClr val="660066"/>
                </a:solidFill>
              </a:rPr>
              <a:t>生產合作</a:t>
            </a:r>
            <a:endParaRPr lang="en-US" altLang="zh-TW" dirty="0">
              <a:solidFill>
                <a:srgbClr val="660066"/>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06F060EB-B697-445C-B986-C67C74AA5DFD}" type="slidenum">
              <a:rPr lang="zh-TW" altLang="en-US"/>
              <a:pPr/>
              <a:t>20</a:t>
            </a:fld>
            <a:endParaRPr lang="en-US" altLang="zh-TW"/>
          </a:p>
        </p:txBody>
      </p:sp>
      <p:sp>
        <p:nvSpPr>
          <p:cNvPr id="408578" name="Rectangle 2"/>
          <p:cNvSpPr>
            <a:spLocks noGrp="1" noChangeArrowheads="1"/>
          </p:cNvSpPr>
          <p:nvPr>
            <p:ph type="title"/>
          </p:nvPr>
        </p:nvSpPr>
        <p:spPr>
          <a:xfrm>
            <a:off x="457200" y="122239"/>
            <a:ext cx="7499176" cy="858490"/>
          </a:xfrm>
        </p:spPr>
        <p:txBody>
          <a:bodyPr/>
          <a:lstStyle/>
          <a:p>
            <a:pPr fontAlgn="t"/>
            <a:r>
              <a:rPr lang="en-US" altLang="zh-TW" sz="4000" dirty="0" smtClean="0">
                <a:solidFill>
                  <a:srgbClr val="660066"/>
                </a:solidFill>
                <a:latin typeface="+mn-lt"/>
              </a:rPr>
              <a:t>6-4   </a:t>
            </a:r>
            <a:r>
              <a:rPr lang="zh-TW" altLang="en-US" sz="4000" dirty="0" smtClean="0">
                <a:solidFill>
                  <a:srgbClr val="660066"/>
                </a:solidFill>
                <a:latin typeface="+mn-lt"/>
              </a:rPr>
              <a:t>分開</a:t>
            </a:r>
            <a:r>
              <a:rPr lang="zh-TW" altLang="en-US" sz="4000" dirty="0">
                <a:solidFill>
                  <a:srgbClr val="660066"/>
                </a:solidFill>
                <a:latin typeface="+mn-lt"/>
              </a:rPr>
              <a:t>生產</a:t>
            </a:r>
          </a:p>
        </p:txBody>
      </p:sp>
      <p:graphicFrame>
        <p:nvGraphicFramePr>
          <p:cNvPr id="408579" name="Object 3"/>
          <p:cNvGraphicFramePr>
            <a:graphicFrameLocks/>
          </p:cNvGraphicFramePr>
          <p:nvPr>
            <p:ph idx="1"/>
          </p:nvPr>
        </p:nvGraphicFramePr>
        <p:xfrm>
          <a:off x="395536" y="1556792"/>
          <a:ext cx="7344816" cy="4968552"/>
        </p:xfrm>
        <a:graphic>
          <a:graphicData uri="http://schemas.openxmlformats.org/presentationml/2006/ole">
            <p:oleObj spid="_x0000_s10242" name="Microsoft Drawing 3.10" r:id="rId3" imgW="3619440" imgH="2419200" progId="">
              <p:embed/>
            </p:oleObj>
          </a:graphicData>
        </a:graphic>
      </p:graphicFrame>
      <p:sp>
        <p:nvSpPr>
          <p:cNvPr id="408580" name="Rectangle 4"/>
          <p:cNvSpPr>
            <a:spLocks noChangeArrowheads="1"/>
          </p:cNvSpPr>
          <p:nvPr/>
        </p:nvSpPr>
        <p:spPr bwMode="auto">
          <a:xfrm>
            <a:off x="5076056" y="1628800"/>
            <a:ext cx="3959994" cy="3342453"/>
          </a:xfrm>
          <a:prstGeom prst="rect">
            <a:avLst/>
          </a:prstGeom>
          <a:noFill/>
          <a:ln w="9525">
            <a:noFill/>
            <a:miter lim="800000"/>
            <a:headEnd/>
            <a:tailEnd/>
          </a:ln>
          <a:effectLst/>
        </p:spPr>
        <p:txBody>
          <a:bodyPr wrap="square">
            <a:spAutoFit/>
          </a:bodyPr>
          <a:lstStyle/>
          <a:p>
            <a:pPr marL="342900" indent="-342900">
              <a:lnSpc>
                <a:spcPct val="110000"/>
              </a:lnSpc>
              <a:buFont typeface="Wingdings" pitchFamily="2" charset="2"/>
              <a:buChar char="Ø"/>
            </a:pPr>
            <a:r>
              <a:rPr lang="zh-TW" altLang="en-US" sz="2400" dirty="0">
                <a:latin typeface="新細明體" pitchFamily="18" charset="-120"/>
              </a:rPr>
              <a:t>若大雄生產 </a:t>
            </a:r>
            <a:r>
              <a:rPr lang="en-US" altLang="zh-TW" sz="2400" dirty="0">
                <a:latin typeface="新細明體" pitchFamily="18" charset="-120"/>
              </a:rPr>
              <a:t>E </a:t>
            </a:r>
            <a:r>
              <a:rPr lang="zh-TW" altLang="en-US" sz="2400" dirty="0">
                <a:latin typeface="新細明體" pitchFamily="18" charset="-120"/>
              </a:rPr>
              <a:t>點，或小雄生產 </a:t>
            </a:r>
            <a:r>
              <a:rPr lang="en-US" altLang="zh-TW" sz="2400" dirty="0">
                <a:latin typeface="新細明體" pitchFamily="18" charset="-120"/>
              </a:rPr>
              <a:t>M </a:t>
            </a:r>
            <a:r>
              <a:rPr lang="zh-TW" altLang="en-US" sz="2400" dirty="0">
                <a:latin typeface="新細明體" pitchFamily="18" charset="-120"/>
              </a:rPr>
              <a:t>點；其效用都會下降。</a:t>
            </a:r>
          </a:p>
          <a:p>
            <a:pPr marL="342900" indent="-342900">
              <a:lnSpc>
                <a:spcPct val="110000"/>
              </a:lnSpc>
              <a:buFont typeface="Wingdings" pitchFamily="2" charset="2"/>
              <a:buChar char="Ø"/>
            </a:pPr>
            <a:r>
              <a:rPr lang="zh-TW" altLang="en-US" sz="2400" dirty="0"/>
              <a:t>假設兩人約定如下：大雄</a:t>
            </a:r>
            <a:r>
              <a:rPr lang="zh-TW" altLang="en-US" sz="2400" dirty="0" smtClean="0"/>
              <a:t>少摘一個椰子而</a:t>
            </a:r>
            <a:r>
              <a:rPr lang="zh-TW" altLang="en-US" sz="2400" dirty="0"/>
              <a:t>把剩出來的時間去採水梨，然後把多採的水梨給小雄；之後，小雄回報大</a:t>
            </a:r>
            <a:r>
              <a:rPr lang="zh-TW" altLang="en-US" sz="2400" dirty="0" smtClean="0"/>
              <a:t>雄一個椰子。</a:t>
            </a:r>
            <a:endParaRPr lang="zh-TW" altLang="en-US" sz="2400" dirty="0"/>
          </a:p>
        </p:txBody>
      </p:sp>
      <p:sp>
        <p:nvSpPr>
          <p:cNvPr id="6" name="矩形 5"/>
          <p:cNvSpPr/>
          <p:nvPr/>
        </p:nvSpPr>
        <p:spPr>
          <a:xfrm>
            <a:off x="6012160" y="5661248"/>
            <a:ext cx="936104" cy="523220"/>
          </a:xfrm>
          <a:prstGeom prst="rect">
            <a:avLst/>
          </a:prstGeom>
          <a:solidFill>
            <a:schemeClr val="bg1"/>
          </a:solidFill>
        </p:spPr>
        <p:txBody>
          <a:bodyPr wrap="square">
            <a:spAutoFit/>
          </a:bodyPr>
          <a:lstStyle/>
          <a:p>
            <a:r>
              <a:rPr lang="zh-TW" altLang="en-US" sz="2800" dirty="0" smtClean="0">
                <a:latin typeface="新細明體" pitchFamily="18" charset="-120"/>
              </a:rPr>
              <a:t>椰子</a:t>
            </a:r>
            <a:endParaRPr lang="zh-TW" alt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3"/>
          <p:cNvSpPr>
            <a:spLocks noGrp="1"/>
          </p:cNvSpPr>
          <p:nvPr>
            <p:ph type="sldNum" sz="quarter" idx="12"/>
          </p:nvPr>
        </p:nvSpPr>
        <p:spPr/>
        <p:txBody>
          <a:bodyPr/>
          <a:lstStyle/>
          <a:p>
            <a:fld id="{CCA53EF8-20DA-4708-AC5A-D1E6E272A83B}" type="slidenum">
              <a:rPr lang="zh-TW" altLang="en-US"/>
              <a:pPr/>
              <a:t>21</a:t>
            </a:fld>
            <a:endParaRPr lang="en-US" altLang="zh-TW"/>
          </a:p>
        </p:txBody>
      </p:sp>
      <p:sp>
        <p:nvSpPr>
          <p:cNvPr id="318467" name="Rectangle 3"/>
          <p:cNvSpPr>
            <a:spLocks noChangeArrowheads="1"/>
          </p:cNvSpPr>
          <p:nvPr/>
        </p:nvSpPr>
        <p:spPr bwMode="auto">
          <a:xfrm>
            <a:off x="4788024" y="1556792"/>
            <a:ext cx="4032126" cy="3047630"/>
          </a:xfrm>
          <a:prstGeom prst="rect">
            <a:avLst/>
          </a:prstGeom>
          <a:noFill/>
          <a:ln w="9525">
            <a:noFill/>
            <a:miter lim="800000"/>
            <a:headEnd/>
            <a:tailEnd/>
          </a:ln>
          <a:effectLst/>
        </p:spPr>
        <p:txBody>
          <a:bodyPr wrap="square" lIns="92075" tIns="46038" rIns="92075" bIns="46038">
            <a:spAutoFit/>
          </a:bodyPr>
          <a:lstStyle/>
          <a:p>
            <a:pPr marL="342900" indent="-342900" algn="just" defTabSz="762000">
              <a:buFont typeface="Wingdings" pitchFamily="2" charset="2"/>
              <a:buChar char="Ø"/>
            </a:pPr>
            <a:r>
              <a:rPr lang="zh-TW" altLang="en-US" sz="2400" dirty="0">
                <a:latin typeface="新細明體" pitchFamily="18" charset="-120"/>
              </a:rPr>
              <a:t>分開生產後，大雄以 </a:t>
            </a:r>
            <a:r>
              <a:rPr lang="en-US" altLang="zh-TW" sz="2400" dirty="0">
                <a:latin typeface="新細明體" pitchFamily="18" charset="-120"/>
              </a:rPr>
              <a:t>EN</a:t>
            </a:r>
            <a:r>
              <a:rPr lang="zh-TW" altLang="en-US" sz="2400" dirty="0">
                <a:latin typeface="新細明體" pitchFamily="18" charset="-120"/>
              </a:rPr>
              <a:t>的水梨向小雄交換 </a:t>
            </a:r>
            <a:r>
              <a:rPr lang="en-US" altLang="zh-TW" sz="2400" dirty="0">
                <a:latin typeface="新細明體" pitchFamily="18" charset="-120"/>
              </a:rPr>
              <a:t>NB</a:t>
            </a:r>
            <a:r>
              <a:rPr lang="zh-TW" altLang="en-US" sz="2400" dirty="0" smtClean="0">
                <a:latin typeface="新細明體" pitchFamily="18" charset="-120"/>
              </a:rPr>
              <a:t>的椰子。</a:t>
            </a:r>
            <a:endParaRPr lang="zh-TW" altLang="en-US" sz="2400" dirty="0">
              <a:latin typeface="新細明體" pitchFamily="18" charset="-120"/>
            </a:endParaRPr>
          </a:p>
          <a:p>
            <a:pPr marL="342900" indent="-342900" algn="just" defTabSz="762000">
              <a:buFont typeface="Wingdings" pitchFamily="2" charset="2"/>
              <a:buChar char="Ø"/>
            </a:pPr>
            <a:r>
              <a:rPr lang="zh-TW" altLang="en-US" sz="2400" dirty="0">
                <a:latin typeface="新細明體" pitchFamily="18" charset="-120"/>
              </a:rPr>
              <a:t>交易後，大雄仍可消費 </a:t>
            </a:r>
            <a:r>
              <a:rPr lang="en-US" altLang="zh-TW" sz="2400" dirty="0">
                <a:latin typeface="新細明體" pitchFamily="18" charset="-120"/>
              </a:rPr>
              <a:t>B</a:t>
            </a:r>
            <a:r>
              <a:rPr lang="zh-TW" altLang="en-US" sz="2400" dirty="0">
                <a:latin typeface="新細明體" pitchFamily="18" charset="-120"/>
              </a:rPr>
              <a:t>點，小雄已提升為 </a:t>
            </a:r>
            <a:r>
              <a:rPr lang="en-US" altLang="zh-TW" sz="2400" dirty="0">
                <a:latin typeface="新細明體" pitchFamily="18" charset="-120"/>
              </a:rPr>
              <a:t>K</a:t>
            </a:r>
            <a:r>
              <a:rPr lang="zh-TW" altLang="en-US" sz="2400" dirty="0">
                <a:latin typeface="新細明體" pitchFamily="18" charset="-120"/>
              </a:rPr>
              <a:t>點。大雄沒變差，但小雄變好。</a:t>
            </a:r>
          </a:p>
          <a:p>
            <a:pPr marL="342900" indent="-342900" defTabSz="762000">
              <a:buFont typeface="Wingdings" pitchFamily="2" charset="2"/>
              <a:buChar char="Ø"/>
            </a:pPr>
            <a:r>
              <a:rPr lang="zh-TW" altLang="en-US" sz="2400" dirty="0">
                <a:latin typeface="新細明體" pitchFamily="18" charset="-120"/>
              </a:rPr>
              <a:t>大雄少給一點，則兩人都會變好。</a:t>
            </a:r>
          </a:p>
        </p:txBody>
      </p:sp>
      <p:graphicFrame>
        <p:nvGraphicFramePr>
          <p:cNvPr id="318475" name="Object 11"/>
          <p:cNvGraphicFramePr>
            <a:graphicFrameLocks/>
          </p:cNvGraphicFramePr>
          <p:nvPr/>
        </p:nvGraphicFramePr>
        <p:xfrm>
          <a:off x="179388" y="1556792"/>
          <a:ext cx="6984900" cy="4942433"/>
        </p:xfrm>
        <a:graphic>
          <a:graphicData uri="http://schemas.openxmlformats.org/presentationml/2006/ole">
            <p:oleObj spid="_x0000_s11266" name="Microsoft Drawing 3.10" r:id="rId3" imgW="3619440" imgH="2419200" progId="">
              <p:embed/>
            </p:oleObj>
          </a:graphicData>
        </a:graphic>
      </p:graphicFrame>
      <p:sp>
        <p:nvSpPr>
          <p:cNvPr id="318476" name="Rectangle 12"/>
          <p:cNvSpPr>
            <a:spLocks noChangeArrowheads="1"/>
          </p:cNvSpPr>
          <p:nvPr/>
        </p:nvSpPr>
        <p:spPr bwMode="auto">
          <a:xfrm>
            <a:off x="395536" y="188641"/>
            <a:ext cx="7776863" cy="864096"/>
          </a:xfrm>
          <a:prstGeom prst="rect">
            <a:avLst/>
          </a:prstGeom>
          <a:noFill/>
          <a:ln w="9525">
            <a:noFill/>
            <a:miter lim="800000"/>
            <a:headEnd/>
            <a:tailEnd/>
          </a:ln>
          <a:effectLst/>
        </p:spPr>
        <p:txBody>
          <a:bodyPr anchor="b"/>
          <a:lstStyle/>
          <a:p>
            <a:pPr fontAlgn="t"/>
            <a:r>
              <a:rPr lang="en-US" altLang="zh-TW" sz="4000" b="1" dirty="0" smtClean="0">
                <a:solidFill>
                  <a:srgbClr val="660066"/>
                </a:solidFill>
                <a:latin typeface="+mn-lt"/>
              </a:rPr>
              <a:t>6-5  </a:t>
            </a:r>
            <a:r>
              <a:rPr lang="zh-TW" altLang="en-US" sz="4000" b="1" dirty="0" smtClean="0">
                <a:solidFill>
                  <a:srgbClr val="660066"/>
                </a:solidFill>
                <a:latin typeface="+mn-lt"/>
              </a:rPr>
              <a:t>分開</a:t>
            </a:r>
            <a:r>
              <a:rPr lang="zh-TW" altLang="en-US" sz="4000" b="1" dirty="0">
                <a:solidFill>
                  <a:srgbClr val="660066"/>
                </a:solidFill>
                <a:latin typeface="+mn-lt"/>
              </a:rPr>
              <a:t>生產後再交易</a:t>
            </a:r>
          </a:p>
        </p:txBody>
      </p:sp>
      <p:sp>
        <p:nvSpPr>
          <p:cNvPr id="7" name="矩形 6"/>
          <p:cNvSpPr/>
          <p:nvPr/>
        </p:nvSpPr>
        <p:spPr>
          <a:xfrm>
            <a:off x="5508104" y="5589240"/>
            <a:ext cx="936104" cy="523220"/>
          </a:xfrm>
          <a:prstGeom prst="rect">
            <a:avLst/>
          </a:prstGeom>
          <a:solidFill>
            <a:schemeClr val="bg1"/>
          </a:solidFill>
        </p:spPr>
        <p:txBody>
          <a:bodyPr wrap="square">
            <a:spAutoFit/>
          </a:bodyPr>
          <a:lstStyle/>
          <a:p>
            <a:r>
              <a:rPr lang="zh-TW" altLang="en-US" sz="2800" dirty="0" smtClean="0">
                <a:latin typeface="新細明體" pitchFamily="18" charset="-120"/>
              </a:rPr>
              <a:t>椰子</a:t>
            </a:r>
            <a:endParaRPr lang="zh-TW" alt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0F9822ED-2F37-45D2-9CD0-6C38DB6716D0}" type="slidenum">
              <a:rPr lang="zh-TW" altLang="en-US"/>
              <a:pPr/>
              <a:t>22</a:t>
            </a:fld>
            <a:endParaRPr lang="en-US" altLang="zh-TW"/>
          </a:p>
        </p:txBody>
      </p:sp>
      <p:sp>
        <p:nvSpPr>
          <p:cNvPr id="313346" name="Rectangle 2"/>
          <p:cNvSpPr>
            <a:spLocks noGrp="1" noChangeArrowheads="1"/>
          </p:cNvSpPr>
          <p:nvPr>
            <p:ph type="title"/>
          </p:nvPr>
        </p:nvSpPr>
        <p:spPr>
          <a:xfrm>
            <a:off x="457200" y="122239"/>
            <a:ext cx="7543800" cy="930498"/>
          </a:xfrm>
        </p:spPr>
        <p:txBody>
          <a:bodyPr/>
          <a:lstStyle/>
          <a:p>
            <a:r>
              <a:rPr lang="en-US" altLang="zh-TW" sz="4000" dirty="0" smtClean="0">
                <a:solidFill>
                  <a:srgbClr val="660066"/>
                </a:solidFill>
                <a:latin typeface="+mn-lt"/>
              </a:rPr>
              <a:t>6-6  </a:t>
            </a:r>
            <a:r>
              <a:rPr lang="zh-TW" altLang="en-US" sz="4000" dirty="0" smtClean="0">
                <a:solidFill>
                  <a:srgbClr val="660066"/>
                </a:solidFill>
                <a:latin typeface="+mn-lt"/>
              </a:rPr>
              <a:t>生產方式</a:t>
            </a:r>
            <a:r>
              <a:rPr lang="zh-TW" altLang="en-US" sz="4000" dirty="0">
                <a:solidFill>
                  <a:srgbClr val="660066"/>
                </a:solidFill>
                <a:latin typeface="+mn-lt"/>
              </a:rPr>
              <a:t>的選擇</a:t>
            </a:r>
          </a:p>
        </p:txBody>
      </p:sp>
      <p:sp>
        <p:nvSpPr>
          <p:cNvPr id="313347" name="Rectangle 3"/>
          <p:cNvSpPr>
            <a:spLocks noGrp="1" noChangeArrowheads="1"/>
          </p:cNvSpPr>
          <p:nvPr>
            <p:ph type="body" idx="1"/>
          </p:nvPr>
        </p:nvSpPr>
        <p:spPr>
          <a:xfrm>
            <a:off x="683568" y="1340768"/>
            <a:ext cx="7200800" cy="4790157"/>
          </a:xfrm>
        </p:spPr>
        <p:txBody>
          <a:bodyPr/>
          <a:lstStyle/>
          <a:p>
            <a:pPr>
              <a:lnSpc>
                <a:spcPct val="130000"/>
              </a:lnSpc>
            </a:pPr>
            <a:r>
              <a:rPr lang="zh-TW" altLang="en-US" sz="2800" dirty="0"/>
              <a:t>合作的經濟意義，在於兩人經由某種組織或制度中獲取利得，而非必要兩人在一塊工作。</a:t>
            </a:r>
          </a:p>
          <a:p>
            <a:pPr>
              <a:lnSpc>
                <a:spcPct val="130000"/>
              </a:lnSpc>
            </a:pPr>
            <a:r>
              <a:rPr lang="zh-TW" altLang="en-US" sz="2800" dirty="0"/>
              <a:t>兩人對兩種產出的生產方式有三種： </a:t>
            </a:r>
            <a:r>
              <a:rPr lang="zh-TW" altLang="en-US" sz="2800" b="1" dirty="0">
                <a:solidFill>
                  <a:srgbClr val="FF3399"/>
                </a:solidFill>
              </a:rPr>
              <a:t>自給自足、 生產合作、 分工合作</a:t>
            </a:r>
            <a:r>
              <a:rPr lang="zh-TW" altLang="en-US" sz="2800" dirty="0"/>
              <a:t>。</a:t>
            </a:r>
          </a:p>
          <a:p>
            <a:pPr>
              <a:lnSpc>
                <a:spcPct val="130000"/>
              </a:lnSpc>
            </a:pPr>
            <a:r>
              <a:rPr lang="zh-TW" altLang="en-US" sz="2800" dirty="0"/>
              <a:t>除非生產合作或分工合作都不易達成，否則人們不會採行自給自足的生產方式。</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564EDDB-DEA2-4530-A11B-2F5661F28328}" type="slidenum">
              <a:rPr lang="zh-TW" altLang="en-US"/>
              <a:pPr/>
              <a:t>23</a:t>
            </a:fld>
            <a:endParaRPr lang="en-US" altLang="zh-TW"/>
          </a:p>
        </p:txBody>
      </p:sp>
      <p:sp>
        <p:nvSpPr>
          <p:cNvPr id="375810" name="Rectangle 2"/>
          <p:cNvSpPr>
            <a:spLocks noGrp="1" noChangeArrowheads="1"/>
          </p:cNvSpPr>
          <p:nvPr>
            <p:ph type="title"/>
          </p:nvPr>
        </p:nvSpPr>
        <p:spPr>
          <a:xfrm>
            <a:off x="468313" y="115889"/>
            <a:ext cx="7416055" cy="864840"/>
          </a:xfrm>
        </p:spPr>
        <p:txBody>
          <a:bodyPr/>
          <a:lstStyle/>
          <a:p>
            <a:r>
              <a:rPr lang="en-US" altLang="zh-TW" sz="4000" dirty="0" smtClean="0">
                <a:solidFill>
                  <a:srgbClr val="660066"/>
                </a:solidFill>
                <a:latin typeface="+mn-lt"/>
              </a:rPr>
              <a:t>6-7   </a:t>
            </a:r>
            <a:r>
              <a:rPr lang="zh-TW" altLang="en-US" sz="4000" dirty="0">
                <a:solidFill>
                  <a:srgbClr val="660066"/>
                </a:solidFill>
                <a:latin typeface="+mn-lt"/>
              </a:rPr>
              <a:t>亞當史密斯論分工利益</a:t>
            </a:r>
          </a:p>
        </p:txBody>
      </p:sp>
      <p:sp>
        <p:nvSpPr>
          <p:cNvPr id="375811" name="Rectangle 3"/>
          <p:cNvSpPr>
            <a:spLocks noGrp="1" noChangeArrowheads="1"/>
          </p:cNvSpPr>
          <p:nvPr>
            <p:ph type="body" idx="1"/>
          </p:nvPr>
        </p:nvSpPr>
        <p:spPr>
          <a:xfrm>
            <a:off x="611560" y="1268760"/>
            <a:ext cx="7416824" cy="5328890"/>
          </a:xfrm>
        </p:spPr>
        <p:txBody>
          <a:bodyPr/>
          <a:lstStyle/>
          <a:p>
            <a:pPr marL="571500" indent="-571500">
              <a:lnSpc>
                <a:spcPct val="110000"/>
              </a:lnSpc>
            </a:pPr>
            <a:r>
              <a:rPr lang="zh-TW" altLang="en-US" sz="2800" dirty="0">
                <a:solidFill>
                  <a:srgbClr val="FF3399"/>
                </a:solidFill>
              </a:rPr>
              <a:t>情境</a:t>
            </a:r>
            <a:r>
              <a:rPr lang="zh-TW" altLang="en-US" sz="2800" dirty="0" smtClean="0">
                <a:solidFill>
                  <a:srgbClr val="FF3399"/>
                </a:solidFill>
              </a:rPr>
              <a:t>：</a:t>
            </a:r>
            <a:r>
              <a:rPr lang="zh-TW" altLang="en-US" sz="2800" dirty="0" smtClean="0"/>
              <a:t>在</a:t>
            </a:r>
            <a:r>
              <a:rPr lang="zh-TW" altLang="en-US" sz="2800" dirty="0"/>
              <a:t>分工的工廠裡，一人伸長鐵絲，一人使之端正，第三人專事切斷，第四人只管磨光</a:t>
            </a:r>
            <a:r>
              <a:rPr lang="en-US" altLang="zh-TW" sz="2800" dirty="0"/>
              <a:t>.... </a:t>
            </a:r>
            <a:r>
              <a:rPr lang="zh-TW" altLang="en-US" sz="2800" dirty="0"/>
              <a:t>製針的工作大約分為十八種獨立的作業。</a:t>
            </a:r>
            <a:r>
              <a:rPr lang="en-US" altLang="zh-TW" sz="2800" dirty="0"/>
              <a:t>.... </a:t>
            </a:r>
            <a:r>
              <a:rPr lang="zh-TW" altLang="en-US" sz="2800" dirty="0"/>
              <a:t>每人每日成針</a:t>
            </a:r>
            <a:r>
              <a:rPr lang="en-US" altLang="zh-TW" sz="2800" dirty="0"/>
              <a:t>4800</a:t>
            </a:r>
            <a:r>
              <a:rPr lang="zh-TW" altLang="en-US" sz="2800" dirty="0"/>
              <a:t>枚。</a:t>
            </a:r>
          </a:p>
          <a:p>
            <a:pPr marL="490538" indent="-495300">
              <a:lnSpc>
                <a:spcPct val="110000"/>
              </a:lnSpc>
              <a:buSzPct val="95000"/>
            </a:pPr>
            <a:r>
              <a:rPr lang="zh-TW" altLang="en-US" sz="2800" dirty="0" smtClean="0"/>
              <a:t>問題：</a:t>
            </a:r>
            <a:endParaRPr lang="en-US" altLang="zh-TW" sz="2800" dirty="0" smtClean="0"/>
          </a:p>
          <a:p>
            <a:pPr marL="839788" lvl="1" indent="-495300">
              <a:lnSpc>
                <a:spcPct val="110000"/>
              </a:lnSpc>
              <a:buSzPct val="95000"/>
              <a:buFont typeface="Wingdings" pitchFamily="2" charset="2"/>
              <a:buAutoNum type="arabicParenR"/>
            </a:pPr>
            <a:r>
              <a:rPr lang="zh-TW" altLang="en-US" sz="2400" dirty="0" smtClean="0"/>
              <a:t>若</a:t>
            </a:r>
            <a:r>
              <a:rPr lang="zh-TW" altLang="en-US" sz="2400" dirty="0"/>
              <a:t>無分工，一個人一天要製一枚針，恐怕都有困難，何況要製二十枚？</a:t>
            </a:r>
          </a:p>
          <a:p>
            <a:pPr marL="839788" lvl="1" indent="-495300">
              <a:lnSpc>
                <a:spcPct val="110000"/>
              </a:lnSpc>
              <a:buSzPct val="95000"/>
              <a:buFont typeface="Wingdings" pitchFamily="2" charset="2"/>
              <a:buAutoNum type="arabicParenR"/>
            </a:pPr>
            <a:r>
              <a:rPr lang="zh-TW" altLang="en-US" sz="2400" dirty="0"/>
              <a:t>如果不涉及技術改進，無法想像每天做不出一枚針的獨立工人何以在分工合作下竟能提升到平均每人每日成針</a:t>
            </a:r>
            <a:r>
              <a:rPr lang="en-US" altLang="zh-TW" sz="2400" dirty="0"/>
              <a:t>4800</a:t>
            </a:r>
            <a:r>
              <a:rPr lang="zh-TW" altLang="en-US" sz="2400" dirty="0"/>
              <a:t>枚。</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2EF67705-5629-4174-AC49-75A7E70D1104}" type="slidenum">
              <a:rPr lang="zh-TW" altLang="en-US"/>
              <a:pPr/>
              <a:t>24</a:t>
            </a:fld>
            <a:endParaRPr lang="en-US" altLang="zh-TW"/>
          </a:p>
        </p:txBody>
      </p:sp>
      <p:sp>
        <p:nvSpPr>
          <p:cNvPr id="409602" name="Rectangle 2"/>
          <p:cNvSpPr>
            <a:spLocks noGrp="1" noChangeArrowheads="1"/>
          </p:cNvSpPr>
          <p:nvPr>
            <p:ph type="title"/>
          </p:nvPr>
        </p:nvSpPr>
        <p:spPr>
          <a:xfrm>
            <a:off x="395288" y="116633"/>
            <a:ext cx="7489080" cy="936104"/>
          </a:xfrm>
        </p:spPr>
        <p:txBody>
          <a:bodyPr/>
          <a:lstStyle/>
          <a:p>
            <a:r>
              <a:rPr lang="en-US" altLang="zh-TW" sz="4000" dirty="0" smtClean="0">
                <a:solidFill>
                  <a:srgbClr val="660066"/>
                </a:solidFill>
                <a:latin typeface="+mn-lt"/>
              </a:rPr>
              <a:t>6-8</a:t>
            </a:r>
            <a:r>
              <a:rPr lang="en-US" altLang="zh-TW" sz="4000" dirty="0" smtClean="0">
                <a:solidFill>
                  <a:srgbClr val="660066"/>
                </a:solidFill>
                <a:latin typeface="新細明體" pitchFamily="18" charset="-120"/>
              </a:rPr>
              <a:t>   </a:t>
            </a:r>
            <a:r>
              <a:rPr lang="zh-TW" altLang="en-US" sz="4000" dirty="0">
                <a:solidFill>
                  <a:srgbClr val="660066"/>
                </a:solidFill>
                <a:latin typeface="新細明體" pitchFamily="18" charset="-120"/>
              </a:rPr>
              <a:t>機械的發明亦起因於分工</a:t>
            </a:r>
          </a:p>
        </p:txBody>
      </p:sp>
      <p:sp>
        <p:nvSpPr>
          <p:cNvPr id="409603" name="Rectangle 3"/>
          <p:cNvSpPr>
            <a:spLocks noGrp="1" noChangeArrowheads="1"/>
          </p:cNvSpPr>
          <p:nvPr>
            <p:ph type="body" idx="1"/>
          </p:nvPr>
        </p:nvSpPr>
        <p:spPr>
          <a:xfrm>
            <a:off x="468313" y="1340769"/>
            <a:ext cx="7416055" cy="5256882"/>
          </a:xfrm>
        </p:spPr>
        <p:txBody>
          <a:bodyPr/>
          <a:lstStyle/>
          <a:p>
            <a:pPr marL="571500" indent="-571500">
              <a:lnSpc>
                <a:spcPct val="120000"/>
              </a:lnSpc>
              <a:buClr>
                <a:srgbClr val="135322"/>
              </a:buClr>
              <a:buSzPct val="95000"/>
            </a:pPr>
            <a:r>
              <a:rPr lang="zh-TW" altLang="en-US" sz="2800" dirty="0">
                <a:latin typeface="新細明體" pitchFamily="18" charset="-120"/>
              </a:rPr>
              <a:t>亞當史密斯認為：促使勞動簡易化的機械的發明，亦起因於分工。</a:t>
            </a:r>
            <a:r>
              <a:rPr lang="en-US" altLang="zh-TW" sz="2800" dirty="0">
                <a:latin typeface="新細明體" pitchFamily="18" charset="-120"/>
              </a:rPr>
              <a:t>...</a:t>
            </a:r>
          </a:p>
          <a:p>
            <a:pPr marL="839788" lvl="1" indent="-495300">
              <a:lnSpc>
                <a:spcPct val="120000"/>
              </a:lnSpc>
              <a:buSzPct val="95000"/>
              <a:buFont typeface="Wingdings" pitchFamily="2" charset="2"/>
              <a:buAutoNum type="circleNumWdWhitePlain"/>
            </a:pPr>
            <a:r>
              <a:rPr lang="zh-TW" altLang="en-US" sz="2400" dirty="0">
                <a:latin typeface="新細明體" pitchFamily="18" charset="-120"/>
              </a:rPr>
              <a:t>在勞動分得很細的製造業，工人所用的機器，大部份都是普通工人在簡單工作裡，為發現容易而簡捷的方法時，偶然獲得的發明。</a:t>
            </a:r>
          </a:p>
          <a:p>
            <a:pPr marL="839788" lvl="1" indent="-495300">
              <a:lnSpc>
                <a:spcPct val="120000"/>
              </a:lnSpc>
              <a:buSzPct val="95000"/>
              <a:buFont typeface="Wingdings" pitchFamily="2" charset="2"/>
              <a:buAutoNum type="circleNumWdWhitePlain"/>
            </a:pPr>
            <a:r>
              <a:rPr lang="zh-TW" altLang="en-US" sz="2400" dirty="0">
                <a:latin typeface="新細明體" pitchFamily="18" charset="-120"/>
              </a:rPr>
              <a:t>勞動生產力的最大改善，及將勞動導向並應用於任何方面時，其熟練、技巧、與判斷的大部份，都是分工的結果。</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F8A229D2-A9A7-42AF-98CB-8672C6672F04}" type="slidenum">
              <a:rPr lang="zh-TW" altLang="en-US"/>
              <a:pPr/>
              <a:t>25</a:t>
            </a:fld>
            <a:endParaRPr lang="en-US" altLang="zh-TW"/>
          </a:p>
        </p:txBody>
      </p:sp>
      <p:sp>
        <p:nvSpPr>
          <p:cNvPr id="410626" name="Rectangle 2"/>
          <p:cNvSpPr>
            <a:spLocks noGrp="1" noChangeArrowheads="1"/>
          </p:cNvSpPr>
          <p:nvPr>
            <p:ph type="title"/>
          </p:nvPr>
        </p:nvSpPr>
        <p:spPr>
          <a:xfrm>
            <a:off x="457200" y="122239"/>
            <a:ext cx="7499350" cy="930498"/>
          </a:xfrm>
        </p:spPr>
        <p:txBody>
          <a:bodyPr/>
          <a:lstStyle/>
          <a:p>
            <a:r>
              <a:rPr lang="en-US" altLang="zh-TW" sz="4000" dirty="0" smtClean="0">
                <a:solidFill>
                  <a:srgbClr val="660066"/>
                </a:solidFill>
                <a:latin typeface="+mn-lt"/>
              </a:rPr>
              <a:t>6-9   </a:t>
            </a:r>
            <a:r>
              <a:rPr lang="zh-TW" altLang="en-US" sz="4000" dirty="0">
                <a:solidFill>
                  <a:srgbClr val="660066"/>
                </a:solidFill>
                <a:latin typeface="+mn-lt"/>
              </a:rPr>
              <a:t>史密斯對分工後果的警惕</a:t>
            </a:r>
          </a:p>
        </p:txBody>
      </p:sp>
      <p:sp>
        <p:nvSpPr>
          <p:cNvPr id="410627" name="Rectangle 3"/>
          <p:cNvSpPr>
            <a:spLocks noGrp="1" noChangeArrowheads="1"/>
          </p:cNvSpPr>
          <p:nvPr>
            <p:ph type="body" idx="1"/>
          </p:nvPr>
        </p:nvSpPr>
        <p:spPr>
          <a:xfrm>
            <a:off x="611560" y="1484784"/>
            <a:ext cx="8064128" cy="5039841"/>
          </a:xfrm>
        </p:spPr>
        <p:txBody>
          <a:bodyPr/>
          <a:lstStyle/>
          <a:p>
            <a:pPr marL="3175" indent="531813">
              <a:buClr>
                <a:srgbClr val="135322"/>
              </a:buClr>
              <a:buSzTx/>
              <a:buNone/>
            </a:pPr>
            <a:r>
              <a:rPr lang="zh-TW" altLang="en-US" sz="2400" dirty="0">
                <a:latin typeface="新細明體" pitchFamily="18" charset="-120"/>
              </a:rPr>
              <a:t>大多數人的才智必定由其日常職業形成。若一個人的一生只消磨在少數單純的作業，他就無需運用其智力去發明或發現更簡便的生產方法。自然地，他就失去那種運用智力的習慣，而變成頂鈍頂蠢的東西。而其精神上的麻痺，也使</a:t>
            </a:r>
            <a:r>
              <a:rPr lang="zh-TW" altLang="en-US" sz="2400" dirty="0">
                <a:solidFill>
                  <a:srgbClr val="FF3399"/>
                </a:solidFill>
                <a:latin typeface="新細明體" pitchFamily="18" charset="-120"/>
              </a:rPr>
              <a:t>他不但不能領會或參加他人的日常談話，更無法產生寬宏、高尚、慈悲的情操</a:t>
            </a:r>
            <a:r>
              <a:rPr lang="zh-TW" altLang="en-US" sz="2400" dirty="0" smtClean="0">
                <a:latin typeface="新細明體" pitchFamily="18" charset="-120"/>
              </a:rPr>
              <a:t>。</a:t>
            </a:r>
            <a:endParaRPr lang="en-US" altLang="zh-TW" sz="2400" dirty="0" smtClean="0">
              <a:latin typeface="新細明體" pitchFamily="18" charset="-120"/>
            </a:endParaRPr>
          </a:p>
          <a:p>
            <a:pPr marL="3175" indent="531813">
              <a:buClr>
                <a:srgbClr val="135322"/>
              </a:buClr>
              <a:buSzTx/>
              <a:buNone/>
            </a:pPr>
            <a:r>
              <a:rPr lang="zh-TW" altLang="en-US" sz="2400" dirty="0" smtClean="0">
                <a:latin typeface="新細明體" pitchFamily="18" charset="-120"/>
              </a:rPr>
              <a:t>最後</a:t>
            </a:r>
            <a:r>
              <a:rPr lang="zh-TW" altLang="en-US" sz="2400" dirty="0">
                <a:latin typeface="新細明體" pitchFamily="18" charset="-120"/>
              </a:rPr>
              <a:t>，他連對於私人日常生活的許多事情，也沒有能力做出適當的判斷。</a:t>
            </a:r>
            <a:r>
              <a:rPr lang="en-US" altLang="zh-TW" sz="2400" dirty="0" smtClean="0">
                <a:latin typeface="新細明體" pitchFamily="18" charset="-120"/>
              </a:rPr>
              <a:t>...</a:t>
            </a:r>
            <a:r>
              <a:rPr lang="zh-TW" altLang="en-US" sz="2400" dirty="0" smtClean="0"/>
              <a:t>千篇一律又沉滯的生活，自然使他沮喪精神上的勇氣，也使他厭惡軍人的不規律、不安定、冒險的生活。除了養成習慣的職業外，他對於其他任何職業，都不能以毅力和忍耐去努力。這樣，他為了自己職業上的技巧，而犧牲了其才智上、社會上、軍事上的品德。</a:t>
            </a:r>
          </a:p>
          <a:p>
            <a:pPr marL="571500" indent="-571500">
              <a:buClr>
                <a:srgbClr val="135322"/>
              </a:buClr>
              <a:buSzTx/>
              <a:buNone/>
            </a:pPr>
            <a:endParaRPr lang="zh-TW" altLang="en-US" sz="2400" dirty="0">
              <a:latin typeface="新細明體" pitchFamily="18" charset="-12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C28829B2-1B69-47AC-A4CD-18EEBB84F0DB}" type="slidenum">
              <a:rPr lang="zh-TW" altLang="en-US"/>
              <a:pPr/>
              <a:t>26</a:t>
            </a:fld>
            <a:endParaRPr lang="en-US" altLang="zh-TW"/>
          </a:p>
        </p:txBody>
      </p:sp>
      <p:sp>
        <p:nvSpPr>
          <p:cNvPr id="411650" name="Rectangle 2"/>
          <p:cNvSpPr>
            <a:spLocks noGrp="1" noChangeArrowheads="1"/>
          </p:cNvSpPr>
          <p:nvPr>
            <p:ph type="title"/>
          </p:nvPr>
        </p:nvSpPr>
        <p:spPr>
          <a:xfrm>
            <a:off x="457200" y="122239"/>
            <a:ext cx="7543800" cy="930498"/>
          </a:xfrm>
        </p:spPr>
        <p:txBody>
          <a:bodyPr/>
          <a:lstStyle/>
          <a:p>
            <a:r>
              <a:rPr lang="en-US" altLang="zh-TW" sz="4000" dirty="0" smtClean="0">
                <a:solidFill>
                  <a:srgbClr val="660066"/>
                </a:solidFill>
              </a:rPr>
              <a:t>6-10   </a:t>
            </a:r>
            <a:r>
              <a:rPr lang="zh-TW" altLang="en-US" sz="4000" dirty="0">
                <a:solidFill>
                  <a:srgbClr val="660066"/>
                </a:solidFill>
              </a:rPr>
              <a:t>更廣的效用範圍</a:t>
            </a:r>
          </a:p>
        </p:txBody>
      </p:sp>
      <p:sp>
        <p:nvSpPr>
          <p:cNvPr id="411651" name="Rectangle 3"/>
          <p:cNvSpPr>
            <a:spLocks noGrp="1" noChangeArrowheads="1"/>
          </p:cNvSpPr>
          <p:nvPr>
            <p:ph type="body" idx="1"/>
          </p:nvPr>
        </p:nvSpPr>
        <p:spPr>
          <a:xfrm>
            <a:off x="468313" y="1412875"/>
            <a:ext cx="8229600" cy="4411663"/>
          </a:xfrm>
        </p:spPr>
        <p:txBody>
          <a:bodyPr/>
          <a:lstStyle/>
          <a:p>
            <a:pPr marL="495300" indent="-495300">
              <a:lnSpc>
                <a:spcPct val="140000"/>
              </a:lnSpc>
            </a:pPr>
            <a:r>
              <a:rPr lang="zh-TW" altLang="en-US" sz="2800" dirty="0"/>
              <a:t>分工合作確能帶給社會更大的總產出。然而，增益不是利得。亞當史密斯並不把個人的效用侷限在物質消費一項，而包括更廣的智、仁、勇等品德的滿足。在此更廣的效用範圍下，分工合作就未必一定能實現利得。</a:t>
            </a:r>
          </a:p>
          <a:p>
            <a:pPr marL="495300" indent="-495300">
              <a:lnSpc>
                <a:spcPct val="140000"/>
              </a:lnSpc>
            </a:pPr>
            <a:endParaRPr lang="zh-TW"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907AEBBA-EA50-4103-8128-53095B43E9F7}" type="slidenum">
              <a:rPr lang="zh-TW" altLang="en-US"/>
              <a:pPr/>
              <a:t>3</a:t>
            </a:fld>
            <a:endParaRPr lang="en-US" altLang="zh-TW"/>
          </a:p>
        </p:txBody>
      </p:sp>
      <p:sp>
        <p:nvSpPr>
          <p:cNvPr id="208898" name="Rectangle 2"/>
          <p:cNvSpPr>
            <a:spLocks noGrp="1" noChangeArrowheads="1"/>
          </p:cNvSpPr>
          <p:nvPr>
            <p:ph type="title"/>
          </p:nvPr>
        </p:nvSpPr>
        <p:spPr>
          <a:xfrm>
            <a:off x="457200" y="122239"/>
            <a:ext cx="7571184" cy="858489"/>
          </a:xfrm>
        </p:spPr>
        <p:txBody>
          <a:bodyPr/>
          <a:lstStyle/>
          <a:p>
            <a:r>
              <a:rPr lang="en-US" altLang="zh-TW" sz="4000" dirty="0" smtClean="0">
                <a:solidFill>
                  <a:srgbClr val="660066"/>
                </a:solidFill>
                <a:latin typeface="+mn-lt"/>
                <a:ea typeface="+mn-ea"/>
              </a:rPr>
              <a:t>4-1  </a:t>
            </a:r>
            <a:r>
              <a:rPr lang="zh-TW" altLang="en-US" sz="4000" dirty="0" smtClean="0">
                <a:solidFill>
                  <a:srgbClr val="660066"/>
                </a:solidFill>
                <a:latin typeface="+mn-lt"/>
                <a:ea typeface="+mn-ea"/>
              </a:rPr>
              <a:t>生產</a:t>
            </a:r>
            <a:r>
              <a:rPr lang="zh-TW" altLang="en-US" sz="4000" dirty="0">
                <a:solidFill>
                  <a:srgbClr val="660066"/>
                </a:solidFill>
                <a:latin typeface="+mn-lt"/>
                <a:ea typeface="+mn-ea"/>
              </a:rPr>
              <a:t>合作</a:t>
            </a:r>
          </a:p>
        </p:txBody>
      </p:sp>
      <p:sp>
        <p:nvSpPr>
          <p:cNvPr id="208899" name="Rectangle 3"/>
          <p:cNvSpPr>
            <a:spLocks noGrp="1" noChangeArrowheads="1"/>
          </p:cNvSpPr>
          <p:nvPr>
            <p:ph type="body" idx="1"/>
          </p:nvPr>
        </p:nvSpPr>
        <p:spPr>
          <a:xfrm>
            <a:off x="611188" y="1268761"/>
            <a:ext cx="7417196" cy="5184428"/>
          </a:xfrm>
        </p:spPr>
        <p:txBody>
          <a:bodyPr/>
          <a:lstStyle/>
          <a:p>
            <a:pPr marL="571500" indent="-571500">
              <a:lnSpc>
                <a:spcPct val="150000"/>
              </a:lnSpc>
            </a:pPr>
            <a:r>
              <a:rPr lang="zh-TW" altLang="en-US" sz="2800" dirty="0" smtClean="0"/>
              <a:t>生產合作：</a:t>
            </a:r>
            <a:r>
              <a:rPr lang="zh-TW" altLang="en-US" sz="2800" dirty="0"/>
              <a:t>兩人（一群人）為</a:t>
            </a:r>
            <a:r>
              <a:rPr lang="zh-TW" altLang="en-US" sz="2800" dirty="0" smtClean="0"/>
              <a:t>實現共同</a:t>
            </a:r>
            <a:r>
              <a:rPr lang="zh-TW" altLang="en-US" sz="2800" dirty="0"/>
              <a:t>的具體目標、</a:t>
            </a:r>
            <a:r>
              <a:rPr lang="zh-TW" altLang="en-US" sz="2800" dirty="0" smtClean="0"/>
              <a:t>在共同場所進行</a:t>
            </a:r>
            <a:r>
              <a:rPr lang="zh-TW" altLang="en-US" sz="2800" dirty="0"/>
              <a:t>的合作。</a:t>
            </a:r>
          </a:p>
          <a:p>
            <a:pPr marL="571500" indent="-571500">
              <a:lnSpc>
                <a:spcPct val="150000"/>
              </a:lnSpc>
            </a:pPr>
            <a:r>
              <a:rPr lang="zh-TW" altLang="en-US" sz="2800" dirty="0"/>
              <a:t>範例：</a:t>
            </a:r>
          </a:p>
          <a:p>
            <a:pPr marL="1131888" lvl="2" indent="-438150">
              <a:buClr>
                <a:srgbClr val="135322"/>
              </a:buClr>
              <a:buSzTx/>
              <a:buFont typeface="Wingdings" pitchFamily="2" charset="2"/>
              <a:buAutoNum type="arabicParenR"/>
            </a:pPr>
            <a:r>
              <a:rPr lang="zh-TW" altLang="en-US" sz="2400" dirty="0" smtClean="0"/>
              <a:t>一起採摘水果</a:t>
            </a:r>
            <a:endParaRPr lang="zh-TW" altLang="en-US" sz="2400" dirty="0"/>
          </a:p>
          <a:p>
            <a:pPr marL="1131888" lvl="2" indent="-438150">
              <a:buClr>
                <a:srgbClr val="135322"/>
              </a:buClr>
              <a:buSzTx/>
              <a:buFont typeface="Wingdings" pitchFamily="2" charset="2"/>
              <a:buAutoNum type="arabicParenR"/>
            </a:pPr>
            <a:r>
              <a:rPr lang="zh-TW" altLang="en-US" sz="2400" dirty="0"/>
              <a:t>兩人共組家庭</a:t>
            </a:r>
          </a:p>
          <a:p>
            <a:pPr marL="1131888" lvl="2" indent="-438150">
              <a:buClr>
                <a:srgbClr val="135322"/>
              </a:buClr>
              <a:buSzTx/>
              <a:buFont typeface="Wingdings" pitchFamily="2" charset="2"/>
              <a:buAutoNum type="arabicParenR"/>
            </a:pPr>
            <a:r>
              <a:rPr lang="zh-TW" altLang="en-US" sz="2400" dirty="0"/>
              <a:t>合夥開咖啡屋</a:t>
            </a:r>
          </a:p>
          <a:p>
            <a:pPr marL="1131888" lvl="2" indent="-438150">
              <a:buClr>
                <a:srgbClr val="135322"/>
              </a:buClr>
              <a:buSzTx/>
              <a:buFont typeface="Wingdings" pitchFamily="2" charset="2"/>
              <a:buAutoNum type="arabicParenR"/>
            </a:pPr>
            <a:r>
              <a:rPr lang="zh-TW" altLang="en-US" sz="2400" dirty="0" smtClean="0"/>
              <a:t>戰場上的攻堅</a:t>
            </a:r>
            <a:endParaRPr lang="zh-TW"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C92C78EB-AD57-4458-B9D9-D4943DAB9A45}" type="slidenum">
              <a:rPr lang="zh-TW" altLang="en-US"/>
              <a:pPr/>
              <a:t>4</a:t>
            </a:fld>
            <a:endParaRPr lang="en-US" altLang="zh-TW"/>
          </a:p>
        </p:txBody>
      </p:sp>
      <p:sp>
        <p:nvSpPr>
          <p:cNvPr id="385026" name="Rectangle 2"/>
          <p:cNvSpPr>
            <a:spLocks noGrp="1" noChangeArrowheads="1"/>
          </p:cNvSpPr>
          <p:nvPr>
            <p:ph type="title"/>
          </p:nvPr>
        </p:nvSpPr>
        <p:spPr>
          <a:xfrm>
            <a:off x="457200" y="122238"/>
            <a:ext cx="7427913" cy="786482"/>
          </a:xfrm>
        </p:spPr>
        <p:txBody>
          <a:bodyPr/>
          <a:lstStyle/>
          <a:p>
            <a:r>
              <a:rPr lang="en-US" altLang="zh-TW" sz="4000" dirty="0" smtClean="0">
                <a:solidFill>
                  <a:srgbClr val="660066"/>
                </a:solidFill>
                <a:latin typeface="+mn-lt"/>
              </a:rPr>
              <a:t>4-2  </a:t>
            </a:r>
            <a:r>
              <a:rPr lang="zh-TW" altLang="en-US" sz="4000" dirty="0" smtClean="0">
                <a:solidFill>
                  <a:srgbClr val="660066"/>
                </a:solidFill>
                <a:latin typeface="+mn-lt"/>
              </a:rPr>
              <a:t>一種產出之合作</a:t>
            </a:r>
            <a:endParaRPr lang="zh-TW" altLang="en-US" sz="4000" dirty="0">
              <a:solidFill>
                <a:srgbClr val="660066"/>
              </a:solidFill>
              <a:latin typeface="+mn-lt"/>
            </a:endParaRPr>
          </a:p>
        </p:txBody>
      </p:sp>
      <p:sp>
        <p:nvSpPr>
          <p:cNvPr id="385027" name="Rectangle 3"/>
          <p:cNvSpPr>
            <a:spLocks noGrp="1" noChangeArrowheads="1"/>
          </p:cNvSpPr>
          <p:nvPr>
            <p:ph type="body" idx="1"/>
          </p:nvPr>
        </p:nvSpPr>
        <p:spPr>
          <a:xfrm>
            <a:off x="827584" y="1124744"/>
            <a:ext cx="7200800" cy="5255766"/>
          </a:xfrm>
        </p:spPr>
        <p:txBody>
          <a:bodyPr/>
          <a:lstStyle/>
          <a:p>
            <a:pPr marL="455613" lvl="1" indent="-455613">
              <a:lnSpc>
                <a:spcPct val="150000"/>
              </a:lnSpc>
              <a:buClr>
                <a:srgbClr val="135322"/>
              </a:buClr>
              <a:buSzTx/>
            </a:pPr>
            <a:r>
              <a:rPr lang="zh-TW" altLang="en-US" sz="2800" dirty="0" smtClean="0"/>
              <a:t>小魯採</a:t>
            </a:r>
            <a:r>
              <a:rPr lang="zh-TW" altLang="en-US" sz="2800" dirty="0"/>
              <a:t>梨子：</a:t>
            </a:r>
            <a:r>
              <a:rPr lang="zh-TW" altLang="en-US" sz="2800" dirty="0" smtClean="0"/>
              <a:t>先摘下</a:t>
            </a:r>
            <a:r>
              <a:rPr lang="zh-TW" altLang="en-US" sz="2800" dirty="0"/>
              <a:t>梨子，裝滿籃子</a:t>
            </a:r>
            <a:r>
              <a:rPr lang="zh-TW" altLang="en-US" sz="2800" dirty="0" smtClean="0"/>
              <a:t>，送下山；</a:t>
            </a:r>
            <a:r>
              <a:rPr lang="zh-TW" altLang="en-US" sz="2800" dirty="0"/>
              <a:t>如此</a:t>
            </a:r>
            <a:r>
              <a:rPr lang="zh-TW" altLang="en-US" sz="2800" dirty="0" smtClean="0"/>
              <a:t>反覆。</a:t>
            </a:r>
            <a:endParaRPr lang="en-US" altLang="zh-TW" sz="2800" dirty="0" smtClean="0"/>
          </a:p>
          <a:p>
            <a:pPr marL="455613" lvl="1" indent="-455613">
              <a:lnSpc>
                <a:spcPct val="150000"/>
              </a:lnSpc>
              <a:buClr>
                <a:srgbClr val="135322"/>
              </a:buClr>
              <a:buSzTx/>
            </a:pPr>
            <a:r>
              <a:rPr lang="zh-TW" altLang="en-US" sz="2800" dirty="0" smtClean="0"/>
              <a:t>小魯請小黑幫忙：</a:t>
            </a:r>
            <a:endParaRPr lang="en-US" altLang="zh-TW" sz="2800" dirty="0" smtClean="0"/>
          </a:p>
          <a:p>
            <a:pPr marL="752475" lvl="2" indent="-457200">
              <a:lnSpc>
                <a:spcPct val="150000"/>
              </a:lnSpc>
              <a:buClr>
                <a:srgbClr val="135322"/>
              </a:buClr>
              <a:buSzTx/>
              <a:buFont typeface="+mj-lt"/>
              <a:buAutoNum type="arabicPeriod"/>
            </a:pPr>
            <a:r>
              <a:rPr lang="zh-TW" altLang="en-US" sz="2400" dirty="0" smtClean="0"/>
              <a:t>工作：負責將裝滿籃子的梨子送下山。</a:t>
            </a:r>
            <a:endParaRPr lang="en-US" altLang="zh-TW" sz="2400" dirty="0" smtClean="0"/>
          </a:p>
          <a:p>
            <a:pPr marL="752475" lvl="2" indent="-457200">
              <a:lnSpc>
                <a:spcPct val="150000"/>
              </a:lnSpc>
              <a:buClr>
                <a:srgbClr val="135322"/>
              </a:buClr>
              <a:buSzTx/>
              <a:buFont typeface="+mj-lt"/>
              <a:buAutoNum type="arabicPeriod"/>
            </a:pPr>
            <a:r>
              <a:rPr lang="zh-TW" altLang="en-US" sz="2400" dirty="0" smtClean="0"/>
              <a:t>代價：摘下梨子的</a:t>
            </a:r>
            <a:r>
              <a:rPr lang="en-US" altLang="zh-TW" sz="2400" dirty="0" smtClean="0"/>
              <a:t>1/3</a:t>
            </a:r>
            <a:endParaRPr lang="zh-TW" alt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CFCF474-52D2-4B05-9996-DD3A3B44F5D1}" type="slidenum">
              <a:rPr lang="zh-TW" altLang="en-US"/>
              <a:pPr/>
              <a:t>5</a:t>
            </a:fld>
            <a:endParaRPr lang="en-US" altLang="zh-TW"/>
          </a:p>
        </p:txBody>
      </p:sp>
      <p:sp>
        <p:nvSpPr>
          <p:cNvPr id="387074" name="Rectangle 2"/>
          <p:cNvSpPr>
            <a:spLocks noGrp="1" noChangeArrowheads="1"/>
          </p:cNvSpPr>
          <p:nvPr>
            <p:ph type="title"/>
          </p:nvPr>
        </p:nvSpPr>
        <p:spPr>
          <a:xfrm>
            <a:off x="457200" y="122238"/>
            <a:ext cx="7620000" cy="858490"/>
          </a:xfrm>
        </p:spPr>
        <p:txBody>
          <a:bodyPr/>
          <a:lstStyle/>
          <a:p>
            <a:r>
              <a:rPr lang="en-US" altLang="zh-TW" sz="4000" dirty="0" smtClean="0">
                <a:solidFill>
                  <a:srgbClr val="660066"/>
                </a:solidFill>
                <a:latin typeface="+mn-lt"/>
              </a:rPr>
              <a:t>4-3  </a:t>
            </a:r>
            <a:r>
              <a:rPr lang="zh-TW" altLang="en-US" sz="4000" dirty="0">
                <a:solidFill>
                  <a:srgbClr val="660066"/>
                </a:solidFill>
                <a:latin typeface="+mn-lt"/>
              </a:rPr>
              <a:t>合作的成果</a:t>
            </a:r>
            <a:endParaRPr lang="en-US" altLang="zh-TW" sz="4000" dirty="0">
              <a:solidFill>
                <a:srgbClr val="660066"/>
              </a:solidFill>
              <a:latin typeface="+mn-lt"/>
            </a:endParaRPr>
          </a:p>
        </p:txBody>
      </p:sp>
      <p:sp>
        <p:nvSpPr>
          <p:cNvPr id="387075" name="Rectangle 3"/>
          <p:cNvSpPr>
            <a:spLocks noGrp="1" noChangeArrowheads="1"/>
          </p:cNvSpPr>
          <p:nvPr>
            <p:ph type="body" idx="1"/>
          </p:nvPr>
        </p:nvSpPr>
        <p:spPr>
          <a:xfrm>
            <a:off x="755577" y="1268760"/>
            <a:ext cx="7200799" cy="4555778"/>
          </a:xfrm>
        </p:spPr>
        <p:txBody>
          <a:bodyPr/>
          <a:lstStyle/>
          <a:p>
            <a:pPr marL="571500" indent="-571500">
              <a:lnSpc>
                <a:spcPct val="150000"/>
              </a:lnSpc>
              <a:buClr>
                <a:srgbClr val="135322"/>
              </a:buClr>
              <a:buSzTx/>
              <a:buFont typeface="Wingdings" pitchFamily="2" charset="2"/>
              <a:buAutoNum type="arabicParenR"/>
            </a:pPr>
            <a:r>
              <a:rPr lang="zh-TW" altLang="en-US" sz="2400" dirty="0"/>
              <a:t>成果（假設）：</a:t>
            </a:r>
          </a:p>
          <a:p>
            <a:pPr marL="839788" lvl="1" indent="-495300">
              <a:lnSpc>
                <a:spcPct val="150000"/>
              </a:lnSpc>
              <a:buClr>
                <a:srgbClr val="135322"/>
              </a:buClr>
              <a:buSzTx/>
            </a:pPr>
            <a:r>
              <a:rPr lang="zh-TW" altLang="en-US" sz="2400" dirty="0"/>
              <a:t>合作前，</a:t>
            </a:r>
            <a:r>
              <a:rPr lang="zh-TW" altLang="en-US" sz="2400" dirty="0" smtClean="0"/>
              <a:t>小魯一日</a:t>
            </a:r>
            <a:r>
              <a:rPr lang="zh-TW" altLang="en-US" sz="2400" dirty="0"/>
              <a:t>僅能採 </a:t>
            </a:r>
            <a:r>
              <a:rPr lang="en-US" altLang="zh-TW" sz="2400" dirty="0" smtClean="0"/>
              <a:t>100 </a:t>
            </a:r>
            <a:r>
              <a:rPr lang="zh-TW" altLang="en-US" sz="2400" dirty="0"/>
              <a:t>個</a:t>
            </a:r>
            <a:r>
              <a:rPr lang="zh-TW" altLang="en-US" sz="2400" dirty="0" smtClean="0"/>
              <a:t>梨子。</a:t>
            </a:r>
            <a:endParaRPr lang="zh-TW" altLang="en-US" sz="2400" dirty="0"/>
          </a:p>
          <a:p>
            <a:pPr marL="839788" lvl="1" indent="-495300">
              <a:lnSpc>
                <a:spcPct val="150000"/>
              </a:lnSpc>
              <a:buClr>
                <a:srgbClr val="135322"/>
              </a:buClr>
              <a:buSzTx/>
            </a:pPr>
            <a:r>
              <a:rPr lang="zh-TW" altLang="en-US" sz="2400" dirty="0"/>
              <a:t>合作後，兩人一日</a:t>
            </a:r>
            <a:r>
              <a:rPr lang="zh-TW" altLang="en-US" sz="2400" dirty="0" smtClean="0"/>
              <a:t>共採 </a:t>
            </a:r>
            <a:r>
              <a:rPr lang="en-US" altLang="zh-TW" sz="2400" dirty="0" smtClean="0"/>
              <a:t>300</a:t>
            </a:r>
            <a:r>
              <a:rPr lang="zh-TW" altLang="en-US" sz="2400" dirty="0" smtClean="0"/>
              <a:t>個梨子。</a:t>
            </a:r>
            <a:endParaRPr lang="zh-TW" altLang="en-US" sz="2400" dirty="0"/>
          </a:p>
          <a:p>
            <a:pPr marL="571500" indent="-571500">
              <a:lnSpc>
                <a:spcPct val="150000"/>
              </a:lnSpc>
              <a:buClr>
                <a:srgbClr val="135322"/>
              </a:buClr>
              <a:buSzTx/>
              <a:buFont typeface="Wingdings" pitchFamily="2" charset="2"/>
              <a:buAutoNum type="arabicParenR"/>
            </a:pPr>
            <a:r>
              <a:rPr lang="zh-TW" altLang="en-US" sz="2400" dirty="0"/>
              <a:t>經由</a:t>
            </a:r>
            <a:r>
              <a:rPr lang="zh-TW" altLang="en-US" sz="2400" dirty="0" smtClean="0"/>
              <a:t>合作：</a:t>
            </a:r>
            <a:endParaRPr lang="en-US" altLang="zh-TW" sz="2400" dirty="0" smtClean="0"/>
          </a:p>
          <a:p>
            <a:pPr marL="920750" lvl="1" indent="-571500">
              <a:lnSpc>
                <a:spcPct val="150000"/>
              </a:lnSpc>
              <a:buClr>
                <a:srgbClr val="135322"/>
              </a:buClr>
              <a:buSzTx/>
            </a:pPr>
            <a:r>
              <a:rPr lang="zh-TW" altLang="en-US" sz="2400" dirty="0" smtClean="0"/>
              <a:t>小黑分得 </a:t>
            </a:r>
            <a:r>
              <a:rPr lang="en-US" altLang="zh-TW" sz="2400" dirty="0" smtClean="0"/>
              <a:t>100 </a:t>
            </a:r>
            <a:r>
              <a:rPr lang="zh-TW" altLang="en-US" sz="2400" dirty="0" smtClean="0"/>
              <a:t>個梨子。</a:t>
            </a:r>
            <a:endParaRPr lang="en-US" altLang="zh-TW" sz="2400" dirty="0" smtClean="0"/>
          </a:p>
          <a:p>
            <a:pPr marL="920750" lvl="1" indent="-571500">
              <a:lnSpc>
                <a:spcPct val="150000"/>
              </a:lnSpc>
              <a:buClr>
                <a:srgbClr val="135322"/>
              </a:buClr>
              <a:buSzTx/>
            </a:pPr>
            <a:r>
              <a:rPr lang="zh-TW" altLang="en-US" sz="2400" dirty="0" smtClean="0"/>
              <a:t>小魯分得 </a:t>
            </a:r>
            <a:r>
              <a:rPr lang="en-US" altLang="zh-TW" sz="2400" dirty="0" smtClean="0"/>
              <a:t>200 </a:t>
            </a:r>
            <a:r>
              <a:rPr lang="zh-TW" altLang="en-US" sz="2400" dirty="0" smtClean="0"/>
              <a:t>個梨子。</a:t>
            </a:r>
            <a:endParaRPr lang="zh-TW"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C92C78EB-AD57-4458-B9D9-D4943DAB9A45}" type="slidenum">
              <a:rPr lang="zh-TW" altLang="en-US"/>
              <a:pPr/>
              <a:t>6</a:t>
            </a:fld>
            <a:endParaRPr lang="en-US" altLang="zh-TW"/>
          </a:p>
        </p:txBody>
      </p:sp>
      <p:sp>
        <p:nvSpPr>
          <p:cNvPr id="385026" name="Rectangle 2"/>
          <p:cNvSpPr>
            <a:spLocks noGrp="1" noChangeArrowheads="1"/>
          </p:cNvSpPr>
          <p:nvPr>
            <p:ph type="title"/>
          </p:nvPr>
        </p:nvSpPr>
        <p:spPr>
          <a:xfrm>
            <a:off x="457200" y="122238"/>
            <a:ext cx="7427913" cy="858490"/>
          </a:xfrm>
        </p:spPr>
        <p:txBody>
          <a:bodyPr/>
          <a:lstStyle/>
          <a:p>
            <a:r>
              <a:rPr lang="en-US" altLang="zh-TW" sz="4000" dirty="0" smtClean="0">
                <a:solidFill>
                  <a:srgbClr val="660066"/>
                </a:solidFill>
                <a:latin typeface="+mn-lt"/>
              </a:rPr>
              <a:t>4-4  </a:t>
            </a:r>
            <a:r>
              <a:rPr lang="zh-TW" altLang="en-US" sz="4000" dirty="0" smtClean="0">
                <a:solidFill>
                  <a:srgbClr val="660066"/>
                </a:solidFill>
                <a:latin typeface="+mn-lt"/>
              </a:rPr>
              <a:t>兩種產出之合作</a:t>
            </a:r>
            <a:endParaRPr lang="zh-TW" altLang="en-US" sz="4000" dirty="0">
              <a:solidFill>
                <a:srgbClr val="660066"/>
              </a:solidFill>
              <a:latin typeface="+mn-lt"/>
            </a:endParaRPr>
          </a:p>
        </p:txBody>
      </p:sp>
      <p:sp>
        <p:nvSpPr>
          <p:cNvPr id="385027" name="Rectangle 3"/>
          <p:cNvSpPr>
            <a:spLocks noGrp="1" noChangeArrowheads="1"/>
          </p:cNvSpPr>
          <p:nvPr>
            <p:ph type="body" idx="1"/>
          </p:nvPr>
        </p:nvSpPr>
        <p:spPr>
          <a:xfrm>
            <a:off x="611560" y="1196752"/>
            <a:ext cx="7272808" cy="5256584"/>
          </a:xfrm>
        </p:spPr>
        <p:txBody>
          <a:bodyPr/>
          <a:lstStyle/>
          <a:p>
            <a:pPr marL="455613" lvl="1" indent="-455613">
              <a:lnSpc>
                <a:spcPct val="150000"/>
              </a:lnSpc>
              <a:buClr>
                <a:srgbClr val="135322"/>
              </a:buClr>
              <a:buSzTx/>
            </a:pPr>
            <a:r>
              <a:rPr lang="zh-TW" altLang="en-US" sz="2800" dirty="0" smtClean="0">
                <a:solidFill>
                  <a:srgbClr val="660066"/>
                </a:solidFill>
                <a:latin typeface="新細明體" pitchFamily="18" charset="-120"/>
              </a:rPr>
              <a:t>兩種產出</a:t>
            </a:r>
            <a:r>
              <a:rPr lang="zh-TW" altLang="en-US" sz="2800" dirty="0" smtClean="0"/>
              <a:t>：</a:t>
            </a:r>
            <a:endParaRPr lang="en-US" altLang="zh-TW" sz="2800" dirty="0" smtClean="0"/>
          </a:p>
          <a:p>
            <a:pPr marL="809625" lvl="2" indent="-514350">
              <a:buClr>
                <a:srgbClr val="135322"/>
              </a:buClr>
              <a:buSzTx/>
              <a:buFont typeface="+mj-lt"/>
              <a:buAutoNum type="arabicPeriod"/>
            </a:pPr>
            <a:r>
              <a:rPr lang="zh-TW" altLang="en-US" sz="2400" dirty="0" smtClean="0"/>
              <a:t>小魯採</a:t>
            </a:r>
            <a:r>
              <a:rPr lang="zh-TW" altLang="en-US" sz="2400" dirty="0"/>
              <a:t>梨子：</a:t>
            </a:r>
            <a:r>
              <a:rPr lang="zh-TW" altLang="en-US" sz="2400" dirty="0" smtClean="0"/>
              <a:t>先摘下</a:t>
            </a:r>
            <a:r>
              <a:rPr lang="zh-TW" altLang="en-US" sz="2400" dirty="0"/>
              <a:t>梨子，裝滿籃子</a:t>
            </a:r>
            <a:r>
              <a:rPr lang="zh-TW" altLang="en-US" sz="2400" dirty="0" smtClean="0"/>
              <a:t>，送下山；</a:t>
            </a:r>
            <a:r>
              <a:rPr lang="zh-TW" altLang="en-US" sz="2400" dirty="0"/>
              <a:t>如此</a:t>
            </a:r>
            <a:r>
              <a:rPr lang="zh-TW" altLang="en-US" sz="2400" dirty="0" smtClean="0"/>
              <a:t>反覆。</a:t>
            </a:r>
            <a:endParaRPr lang="en-US" altLang="zh-TW" sz="2400" dirty="0" smtClean="0"/>
          </a:p>
          <a:p>
            <a:pPr marL="809625" lvl="2" indent="-514350">
              <a:buClr>
                <a:srgbClr val="135322"/>
              </a:buClr>
              <a:buSzTx/>
              <a:buFont typeface="+mj-lt"/>
              <a:buAutoNum type="arabicPeriod"/>
            </a:pPr>
            <a:r>
              <a:rPr lang="zh-TW" altLang="en-US" sz="2400" dirty="0" smtClean="0"/>
              <a:t>小黑採椰子：先摘下梨子，裝滿籃子，送下山；如此反覆</a:t>
            </a:r>
            <a:endParaRPr lang="en-US" altLang="zh-TW" sz="2400" dirty="0" smtClean="0"/>
          </a:p>
          <a:p>
            <a:pPr marL="514350" lvl="1" indent="-514350">
              <a:lnSpc>
                <a:spcPct val="150000"/>
              </a:lnSpc>
              <a:buClr>
                <a:srgbClr val="135322"/>
              </a:buClr>
              <a:buSzTx/>
            </a:pPr>
            <a:r>
              <a:rPr lang="zh-TW" altLang="en-US" sz="2800" dirty="0" smtClean="0"/>
              <a:t>合作方式：各幫助一天</a:t>
            </a:r>
            <a:endParaRPr lang="en-US" altLang="zh-TW" sz="2800" dirty="0" smtClean="0"/>
          </a:p>
          <a:p>
            <a:pPr marL="809625" lvl="2" indent="-514350">
              <a:buClr>
                <a:srgbClr val="135322"/>
              </a:buClr>
              <a:buSzTx/>
              <a:buFont typeface="+mj-lt"/>
              <a:buAutoNum type="arabicPeriod"/>
            </a:pPr>
            <a:r>
              <a:rPr lang="zh-TW" altLang="en-US" sz="2400" dirty="0" smtClean="0"/>
              <a:t>有償：給幫助者產出的</a:t>
            </a:r>
            <a:r>
              <a:rPr lang="en-US" altLang="zh-TW" sz="2400" dirty="0" smtClean="0"/>
              <a:t>1/3</a:t>
            </a:r>
          </a:p>
          <a:p>
            <a:pPr marL="809625" lvl="2" indent="-514350">
              <a:buClr>
                <a:srgbClr val="135322"/>
              </a:buClr>
              <a:buSzTx/>
              <a:buFont typeface="+mj-lt"/>
              <a:buAutoNum type="arabicPeriod"/>
            </a:pPr>
            <a:r>
              <a:rPr lang="zh-TW" altLang="en-US" sz="2400" dirty="0" smtClean="0"/>
              <a:t>無償：以工換工</a:t>
            </a:r>
            <a:endParaRPr lang="en-US" altLang="zh-TW"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CFCF474-52D2-4B05-9996-DD3A3B44F5D1}" type="slidenum">
              <a:rPr lang="zh-TW" altLang="en-US"/>
              <a:pPr/>
              <a:t>7</a:t>
            </a:fld>
            <a:endParaRPr lang="en-US" altLang="zh-TW"/>
          </a:p>
        </p:txBody>
      </p:sp>
      <p:sp>
        <p:nvSpPr>
          <p:cNvPr id="387074" name="Rectangle 2"/>
          <p:cNvSpPr>
            <a:spLocks noGrp="1" noChangeArrowheads="1"/>
          </p:cNvSpPr>
          <p:nvPr>
            <p:ph type="title"/>
          </p:nvPr>
        </p:nvSpPr>
        <p:spPr>
          <a:xfrm>
            <a:off x="457200" y="122238"/>
            <a:ext cx="7499176" cy="858490"/>
          </a:xfrm>
        </p:spPr>
        <p:txBody>
          <a:bodyPr/>
          <a:lstStyle/>
          <a:p>
            <a:r>
              <a:rPr lang="en-US" altLang="zh-TW" sz="4000" dirty="0" smtClean="0">
                <a:solidFill>
                  <a:srgbClr val="660066"/>
                </a:solidFill>
                <a:latin typeface="+mn-lt"/>
              </a:rPr>
              <a:t>4-5 </a:t>
            </a:r>
            <a:r>
              <a:rPr lang="zh-TW" altLang="en-US" sz="4000" dirty="0" smtClean="0">
                <a:solidFill>
                  <a:srgbClr val="660066"/>
                </a:solidFill>
                <a:latin typeface="+mn-lt"/>
              </a:rPr>
              <a:t> 有償合作</a:t>
            </a:r>
            <a:r>
              <a:rPr lang="zh-TW" altLang="en-US" sz="4000" dirty="0">
                <a:solidFill>
                  <a:srgbClr val="660066"/>
                </a:solidFill>
                <a:latin typeface="+mn-lt"/>
              </a:rPr>
              <a:t>的成果</a:t>
            </a:r>
            <a:endParaRPr lang="en-US" altLang="zh-TW" sz="4000" dirty="0">
              <a:solidFill>
                <a:srgbClr val="660066"/>
              </a:solidFill>
              <a:latin typeface="+mn-lt"/>
            </a:endParaRPr>
          </a:p>
        </p:txBody>
      </p:sp>
      <p:sp>
        <p:nvSpPr>
          <p:cNvPr id="387075" name="Rectangle 3"/>
          <p:cNvSpPr>
            <a:spLocks noGrp="1" noChangeArrowheads="1"/>
          </p:cNvSpPr>
          <p:nvPr>
            <p:ph type="body" idx="1"/>
          </p:nvPr>
        </p:nvSpPr>
        <p:spPr>
          <a:xfrm>
            <a:off x="683569" y="1268760"/>
            <a:ext cx="7056783" cy="4824536"/>
          </a:xfrm>
        </p:spPr>
        <p:txBody>
          <a:bodyPr/>
          <a:lstStyle/>
          <a:p>
            <a:pPr marL="571500" indent="-571500">
              <a:lnSpc>
                <a:spcPct val="110000"/>
              </a:lnSpc>
              <a:buClr>
                <a:srgbClr val="135322"/>
              </a:buClr>
              <a:buSzTx/>
              <a:buFont typeface="Wingdings" pitchFamily="2" charset="2"/>
              <a:buAutoNum type="arabicParenR"/>
            </a:pPr>
            <a:r>
              <a:rPr lang="zh-TW" altLang="en-US" sz="2800" dirty="0"/>
              <a:t>成果（假設）：</a:t>
            </a:r>
          </a:p>
          <a:p>
            <a:pPr marL="839788" lvl="1" indent="-495300">
              <a:lnSpc>
                <a:spcPct val="110000"/>
              </a:lnSpc>
              <a:buClr>
                <a:srgbClr val="135322"/>
              </a:buClr>
              <a:buSzTx/>
            </a:pPr>
            <a:r>
              <a:rPr lang="zh-TW" altLang="en-US" sz="2400" dirty="0"/>
              <a:t>合作前，</a:t>
            </a:r>
            <a:r>
              <a:rPr lang="zh-TW" altLang="en-US" sz="2400" dirty="0" smtClean="0"/>
              <a:t>小魯一日</a:t>
            </a:r>
            <a:r>
              <a:rPr lang="zh-TW" altLang="en-US" sz="2400" dirty="0"/>
              <a:t>僅能採 </a:t>
            </a:r>
            <a:r>
              <a:rPr lang="en-US" altLang="zh-TW" sz="2400" dirty="0" smtClean="0"/>
              <a:t>100 </a:t>
            </a:r>
            <a:r>
              <a:rPr lang="zh-TW" altLang="en-US" sz="2400" dirty="0"/>
              <a:t>個</a:t>
            </a:r>
            <a:r>
              <a:rPr lang="zh-TW" altLang="en-US" sz="2400" dirty="0" smtClean="0"/>
              <a:t>梨子，小黑一日僅能採 </a:t>
            </a:r>
            <a:r>
              <a:rPr lang="en-US" altLang="zh-TW" sz="2400" dirty="0" smtClean="0"/>
              <a:t>30 </a:t>
            </a:r>
            <a:r>
              <a:rPr lang="zh-TW" altLang="en-US" sz="2400" dirty="0" smtClean="0"/>
              <a:t>個椰子。</a:t>
            </a:r>
            <a:endParaRPr lang="en-US" altLang="zh-TW" sz="2400" dirty="0" smtClean="0"/>
          </a:p>
          <a:p>
            <a:pPr marL="839788" lvl="1" indent="-495300">
              <a:lnSpc>
                <a:spcPct val="110000"/>
              </a:lnSpc>
              <a:buClr>
                <a:srgbClr val="135322"/>
              </a:buClr>
              <a:buSzTx/>
            </a:pPr>
            <a:r>
              <a:rPr lang="zh-TW" altLang="en-US" sz="2400" dirty="0" smtClean="0"/>
              <a:t>合作後，兩人兩日共採 </a:t>
            </a:r>
            <a:r>
              <a:rPr lang="en-US" altLang="zh-TW" sz="2400" dirty="0" smtClean="0"/>
              <a:t>300</a:t>
            </a:r>
            <a:r>
              <a:rPr lang="zh-TW" altLang="en-US" sz="2400" dirty="0" smtClean="0"/>
              <a:t>個梨子， </a:t>
            </a:r>
            <a:r>
              <a:rPr lang="en-US" altLang="zh-TW" sz="2400" dirty="0" smtClean="0"/>
              <a:t>60</a:t>
            </a:r>
            <a:r>
              <a:rPr lang="zh-TW" altLang="en-US" sz="2400" dirty="0" smtClean="0"/>
              <a:t>個椰子。</a:t>
            </a:r>
            <a:endParaRPr lang="en-US" altLang="zh-TW" sz="2400" dirty="0" smtClean="0"/>
          </a:p>
          <a:p>
            <a:pPr marL="839788" lvl="1" indent="-495300">
              <a:lnSpc>
                <a:spcPct val="110000"/>
              </a:lnSpc>
              <a:buClr>
                <a:srgbClr val="135322"/>
              </a:buClr>
              <a:buSzTx/>
            </a:pPr>
            <a:r>
              <a:rPr lang="zh-TW" altLang="en-US" sz="2400" dirty="0" smtClean="0">
                <a:solidFill>
                  <a:srgbClr val="FF0000"/>
                </a:solidFill>
              </a:rPr>
              <a:t>小黑 </a:t>
            </a:r>
            <a:r>
              <a:rPr lang="en-US" altLang="zh-TW" sz="2400" dirty="0" smtClean="0">
                <a:solidFill>
                  <a:srgbClr val="FF0000"/>
                </a:solidFill>
              </a:rPr>
              <a:t>(0, 30</a:t>
            </a:r>
            <a:r>
              <a:rPr lang="zh-TW" altLang="en-US" sz="2400" dirty="0" smtClean="0">
                <a:solidFill>
                  <a:srgbClr val="FF0000"/>
                </a:solidFill>
              </a:rPr>
              <a:t>），小魯 </a:t>
            </a:r>
            <a:r>
              <a:rPr lang="en-US" altLang="zh-TW" sz="2400" dirty="0" smtClean="0">
                <a:solidFill>
                  <a:srgbClr val="FF0000"/>
                </a:solidFill>
              </a:rPr>
              <a:t>(100, 0)</a:t>
            </a:r>
            <a:endParaRPr lang="zh-TW" altLang="en-US" sz="2400" dirty="0">
              <a:solidFill>
                <a:srgbClr val="FF0000"/>
              </a:solidFill>
            </a:endParaRPr>
          </a:p>
          <a:p>
            <a:pPr marL="571500" indent="-571500">
              <a:lnSpc>
                <a:spcPct val="110000"/>
              </a:lnSpc>
              <a:buClr>
                <a:srgbClr val="135322"/>
              </a:buClr>
              <a:buSzTx/>
              <a:buFont typeface="Wingdings" pitchFamily="2" charset="2"/>
              <a:buAutoNum type="arabicParenR"/>
            </a:pPr>
            <a:r>
              <a:rPr lang="zh-TW" altLang="en-US" sz="2800" dirty="0"/>
              <a:t>經由</a:t>
            </a:r>
            <a:r>
              <a:rPr lang="zh-TW" altLang="en-US" sz="2800" dirty="0" smtClean="0"/>
              <a:t>合作：</a:t>
            </a:r>
            <a:endParaRPr lang="en-US" altLang="zh-TW" sz="2800" dirty="0" smtClean="0"/>
          </a:p>
          <a:p>
            <a:pPr marL="920750" lvl="1" indent="-571500">
              <a:lnSpc>
                <a:spcPct val="110000"/>
              </a:lnSpc>
              <a:buClr>
                <a:srgbClr val="135322"/>
              </a:buClr>
              <a:buSzTx/>
            </a:pPr>
            <a:r>
              <a:rPr lang="zh-TW" altLang="en-US" sz="2400" dirty="0" smtClean="0"/>
              <a:t>小黑分得 </a:t>
            </a:r>
            <a:r>
              <a:rPr lang="en-US" altLang="zh-TW" sz="2400" dirty="0" smtClean="0"/>
              <a:t>100</a:t>
            </a:r>
            <a:r>
              <a:rPr lang="zh-TW" altLang="en-US" sz="2400" dirty="0" smtClean="0"/>
              <a:t>個梨子，</a:t>
            </a:r>
            <a:r>
              <a:rPr lang="en-US" altLang="zh-TW" sz="2400" dirty="0" smtClean="0"/>
              <a:t>40</a:t>
            </a:r>
            <a:r>
              <a:rPr lang="zh-TW" altLang="en-US" sz="2400" dirty="0" smtClean="0"/>
              <a:t>個椰子。</a:t>
            </a:r>
            <a:endParaRPr lang="en-US" altLang="zh-TW" sz="2400" dirty="0" smtClean="0"/>
          </a:p>
          <a:p>
            <a:pPr marL="920750" lvl="1" indent="-571500">
              <a:lnSpc>
                <a:spcPct val="110000"/>
              </a:lnSpc>
              <a:buClr>
                <a:srgbClr val="135322"/>
              </a:buClr>
              <a:buSzTx/>
            </a:pPr>
            <a:r>
              <a:rPr lang="zh-TW" altLang="en-US" sz="2400" dirty="0" smtClean="0"/>
              <a:t>小魯分得 </a:t>
            </a:r>
            <a:r>
              <a:rPr lang="en-US" altLang="zh-TW" sz="2400" dirty="0" smtClean="0"/>
              <a:t>200 </a:t>
            </a:r>
            <a:r>
              <a:rPr lang="zh-TW" altLang="en-US" sz="2400" dirty="0" smtClean="0"/>
              <a:t>個梨子，</a:t>
            </a:r>
            <a:r>
              <a:rPr lang="en-US" altLang="zh-TW" sz="2400" dirty="0" smtClean="0"/>
              <a:t>20 </a:t>
            </a:r>
            <a:r>
              <a:rPr lang="zh-TW" altLang="en-US" sz="2400" dirty="0" smtClean="0"/>
              <a:t>個椰子。</a:t>
            </a:r>
            <a:endParaRPr lang="en-US" altLang="zh-TW" sz="2400" dirty="0" smtClean="0"/>
          </a:p>
          <a:p>
            <a:pPr marL="920750" lvl="1" indent="-571500">
              <a:lnSpc>
                <a:spcPct val="110000"/>
              </a:lnSpc>
              <a:buClr>
                <a:srgbClr val="135322"/>
              </a:buClr>
              <a:buSzTx/>
            </a:pPr>
            <a:r>
              <a:rPr lang="zh-TW" altLang="en-US" sz="2400" dirty="0" smtClean="0">
                <a:solidFill>
                  <a:srgbClr val="FF0000"/>
                </a:solidFill>
              </a:rPr>
              <a:t>小黑 </a:t>
            </a:r>
            <a:r>
              <a:rPr lang="en-US" altLang="zh-TW" sz="2400" dirty="0" smtClean="0">
                <a:solidFill>
                  <a:srgbClr val="FF0000"/>
                </a:solidFill>
              </a:rPr>
              <a:t>(100,40</a:t>
            </a:r>
            <a:r>
              <a:rPr lang="zh-TW" altLang="en-US" sz="2400" dirty="0" smtClean="0">
                <a:solidFill>
                  <a:srgbClr val="FF0000"/>
                </a:solidFill>
              </a:rPr>
              <a:t>），小魯 </a:t>
            </a:r>
            <a:r>
              <a:rPr lang="en-US" altLang="zh-TW" sz="2400" dirty="0" smtClean="0">
                <a:solidFill>
                  <a:srgbClr val="FF0000"/>
                </a:solidFill>
              </a:rPr>
              <a:t>(200, 20)</a:t>
            </a:r>
            <a:endParaRPr lang="zh-TW" altLang="en-US" sz="2400" dirty="0" smtClean="0">
              <a:solidFill>
                <a:srgbClr val="FF0000"/>
              </a:solidFill>
            </a:endParaRPr>
          </a:p>
          <a:p>
            <a:pPr marL="920750" lvl="1" indent="-571500">
              <a:lnSpc>
                <a:spcPct val="110000"/>
              </a:lnSpc>
              <a:buClr>
                <a:srgbClr val="135322"/>
              </a:buClr>
              <a:buSzTx/>
            </a:pPr>
            <a:endParaRPr lang="en-US" altLang="zh-TW"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CFCF474-52D2-4B05-9996-DD3A3B44F5D1}" type="slidenum">
              <a:rPr lang="zh-TW" altLang="en-US"/>
              <a:pPr/>
              <a:t>8</a:t>
            </a:fld>
            <a:endParaRPr lang="en-US" altLang="zh-TW"/>
          </a:p>
        </p:txBody>
      </p:sp>
      <p:sp>
        <p:nvSpPr>
          <p:cNvPr id="387074" name="Rectangle 2"/>
          <p:cNvSpPr>
            <a:spLocks noGrp="1" noChangeArrowheads="1"/>
          </p:cNvSpPr>
          <p:nvPr>
            <p:ph type="title"/>
          </p:nvPr>
        </p:nvSpPr>
        <p:spPr>
          <a:xfrm>
            <a:off x="457200" y="122238"/>
            <a:ext cx="7571184" cy="930498"/>
          </a:xfrm>
        </p:spPr>
        <p:txBody>
          <a:bodyPr/>
          <a:lstStyle/>
          <a:p>
            <a:r>
              <a:rPr lang="en-US" altLang="zh-TW" sz="4000" dirty="0" smtClean="0">
                <a:solidFill>
                  <a:srgbClr val="660066"/>
                </a:solidFill>
                <a:latin typeface="+mn-lt"/>
              </a:rPr>
              <a:t>4-6 </a:t>
            </a:r>
            <a:r>
              <a:rPr lang="zh-TW" altLang="en-US" sz="4000" dirty="0" smtClean="0">
                <a:solidFill>
                  <a:srgbClr val="660066"/>
                </a:solidFill>
                <a:latin typeface="+mn-lt"/>
              </a:rPr>
              <a:t> 無償合作</a:t>
            </a:r>
            <a:r>
              <a:rPr lang="zh-TW" altLang="en-US" sz="4000" dirty="0">
                <a:solidFill>
                  <a:srgbClr val="660066"/>
                </a:solidFill>
                <a:latin typeface="+mn-lt"/>
              </a:rPr>
              <a:t>的成果</a:t>
            </a:r>
            <a:endParaRPr lang="en-US" altLang="zh-TW" sz="4000" dirty="0">
              <a:solidFill>
                <a:srgbClr val="660066"/>
              </a:solidFill>
              <a:latin typeface="+mn-lt"/>
            </a:endParaRPr>
          </a:p>
        </p:txBody>
      </p:sp>
      <p:sp>
        <p:nvSpPr>
          <p:cNvPr id="387075" name="Rectangle 3"/>
          <p:cNvSpPr>
            <a:spLocks noGrp="1" noChangeArrowheads="1"/>
          </p:cNvSpPr>
          <p:nvPr>
            <p:ph type="body" idx="1"/>
          </p:nvPr>
        </p:nvSpPr>
        <p:spPr>
          <a:xfrm>
            <a:off x="827584" y="1268760"/>
            <a:ext cx="7560840" cy="4320480"/>
          </a:xfrm>
        </p:spPr>
        <p:txBody>
          <a:bodyPr/>
          <a:lstStyle/>
          <a:p>
            <a:pPr marL="571500" indent="-571500">
              <a:lnSpc>
                <a:spcPct val="150000"/>
              </a:lnSpc>
              <a:buClr>
                <a:srgbClr val="135322"/>
              </a:buClr>
              <a:buSzTx/>
              <a:buFont typeface="Wingdings" pitchFamily="2" charset="2"/>
              <a:buAutoNum type="arabicParenR"/>
            </a:pPr>
            <a:r>
              <a:rPr lang="zh-TW" altLang="en-US" sz="2800" dirty="0" smtClean="0"/>
              <a:t>合作前：</a:t>
            </a:r>
          </a:p>
          <a:p>
            <a:pPr marL="839788" lvl="1" indent="-495300">
              <a:lnSpc>
                <a:spcPct val="150000"/>
              </a:lnSpc>
              <a:buClr>
                <a:srgbClr val="135322"/>
              </a:buClr>
              <a:buSzTx/>
            </a:pPr>
            <a:r>
              <a:rPr lang="zh-TW" altLang="en-US" sz="2400" dirty="0" smtClean="0">
                <a:solidFill>
                  <a:srgbClr val="FF0000"/>
                </a:solidFill>
              </a:rPr>
              <a:t>小黑 </a:t>
            </a:r>
            <a:r>
              <a:rPr lang="en-US" altLang="zh-TW" sz="2400" dirty="0" smtClean="0">
                <a:solidFill>
                  <a:srgbClr val="FF0000"/>
                </a:solidFill>
              </a:rPr>
              <a:t>(0, 30</a:t>
            </a:r>
            <a:r>
              <a:rPr lang="zh-TW" altLang="en-US" sz="2400" dirty="0" smtClean="0">
                <a:solidFill>
                  <a:srgbClr val="FF0000"/>
                </a:solidFill>
              </a:rPr>
              <a:t>），小魯 </a:t>
            </a:r>
            <a:r>
              <a:rPr lang="en-US" altLang="zh-TW" sz="2400" dirty="0" smtClean="0">
                <a:solidFill>
                  <a:srgbClr val="FF0000"/>
                </a:solidFill>
              </a:rPr>
              <a:t>(100, 0)</a:t>
            </a:r>
            <a:endParaRPr lang="zh-TW" altLang="en-US" sz="2400" dirty="0" smtClean="0">
              <a:solidFill>
                <a:srgbClr val="FF0000"/>
              </a:solidFill>
            </a:endParaRPr>
          </a:p>
          <a:p>
            <a:pPr marL="571500" indent="-571500">
              <a:lnSpc>
                <a:spcPct val="150000"/>
              </a:lnSpc>
              <a:buClr>
                <a:srgbClr val="135322"/>
              </a:buClr>
              <a:buSzTx/>
              <a:buFont typeface="Wingdings" pitchFamily="2" charset="2"/>
              <a:buAutoNum type="arabicParenR"/>
            </a:pPr>
            <a:r>
              <a:rPr lang="zh-TW" altLang="en-US" sz="2800" dirty="0" smtClean="0"/>
              <a:t>經由合作：</a:t>
            </a:r>
            <a:endParaRPr lang="en-US" altLang="zh-TW" sz="2800" dirty="0" smtClean="0"/>
          </a:p>
          <a:p>
            <a:pPr marL="839788" lvl="1" indent="-495300">
              <a:lnSpc>
                <a:spcPct val="150000"/>
              </a:lnSpc>
              <a:buClr>
                <a:srgbClr val="135322"/>
              </a:buClr>
              <a:buSzTx/>
            </a:pPr>
            <a:r>
              <a:rPr lang="zh-TW" altLang="en-US" sz="2400" dirty="0" smtClean="0"/>
              <a:t>合作後，兩人兩日共採 </a:t>
            </a:r>
            <a:r>
              <a:rPr lang="en-US" altLang="zh-TW" sz="2400" dirty="0" smtClean="0"/>
              <a:t>300</a:t>
            </a:r>
            <a:r>
              <a:rPr lang="zh-TW" altLang="en-US" sz="2400" dirty="0" smtClean="0"/>
              <a:t>個梨子， </a:t>
            </a:r>
            <a:r>
              <a:rPr lang="en-US" altLang="zh-TW" sz="2400" dirty="0" smtClean="0"/>
              <a:t>60</a:t>
            </a:r>
            <a:r>
              <a:rPr lang="zh-TW" altLang="en-US" sz="2400" dirty="0" smtClean="0"/>
              <a:t>個椰子。</a:t>
            </a:r>
            <a:endParaRPr lang="en-US" altLang="zh-TW" sz="2400" dirty="0" smtClean="0"/>
          </a:p>
          <a:p>
            <a:pPr marL="920750" lvl="1" indent="-571500">
              <a:lnSpc>
                <a:spcPct val="150000"/>
              </a:lnSpc>
              <a:buClr>
                <a:srgbClr val="135322"/>
              </a:buClr>
              <a:buSzTx/>
            </a:pPr>
            <a:r>
              <a:rPr lang="zh-TW" altLang="en-US" sz="2400" dirty="0" smtClean="0">
                <a:solidFill>
                  <a:srgbClr val="FF0000"/>
                </a:solidFill>
              </a:rPr>
              <a:t>小黑 </a:t>
            </a:r>
            <a:r>
              <a:rPr lang="en-US" altLang="zh-TW" sz="2400" dirty="0" smtClean="0">
                <a:solidFill>
                  <a:srgbClr val="FF0000"/>
                </a:solidFill>
              </a:rPr>
              <a:t>(0, 60</a:t>
            </a:r>
            <a:r>
              <a:rPr lang="zh-TW" altLang="en-US" sz="2400" dirty="0" smtClean="0">
                <a:solidFill>
                  <a:srgbClr val="FF0000"/>
                </a:solidFill>
              </a:rPr>
              <a:t>），小魯 </a:t>
            </a:r>
            <a:r>
              <a:rPr lang="en-US" altLang="zh-TW" sz="2400" dirty="0" smtClean="0">
                <a:solidFill>
                  <a:srgbClr val="FF0000"/>
                </a:solidFill>
              </a:rPr>
              <a:t>(300, 0)</a:t>
            </a:r>
            <a:endParaRPr lang="zh-TW" altLang="en-US" sz="2400" dirty="0" smtClean="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CFCF474-52D2-4B05-9996-DD3A3B44F5D1}" type="slidenum">
              <a:rPr lang="zh-TW" altLang="en-US"/>
              <a:pPr/>
              <a:t>9</a:t>
            </a:fld>
            <a:endParaRPr lang="en-US" altLang="zh-TW"/>
          </a:p>
        </p:txBody>
      </p:sp>
      <p:sp>
        <p:nvSpPr>
          <p:cNvPr id="387074" name="Rectangle 2"/>
          <p:cNvSpPr>
            <a:spLocks noGrp="1" noChangeArrowheads="1"/>
          </p:cNvSpPr>
          <p:nvPr>
            <p:ph type="title"/>
          </p:nvPr>
        </p:nvSpPr>
        <p:spPr>
          <a:xfrm>
            <a:off x="457200" y="122238"/>
            <a:ext cx="7571184" cy="930498"/>
          </a:xfrm>
        </p:spPr>
        <p:txBody>
          <a:bodyPr/>
          <a:lstStyle/>
          <a:p>
            <a:r>
              <a:rPr lang="en-US" altLang="zh-TW" sz="4000" dirty="0" smtClean="0">
                <a:solidFill>
                  <a:srgbClr val="660066"/>
                </a:solidFill>
                <a:latin typeface="+mn-lt"/>
              </a:rPr>
              <a:t>4-7  </a:t>
            </a:r>
            <a:r>
              <a:rPr lang="zh-TW" altLang="en-US" sz="4000" dirty="0" smtClean="0">
                <a:solidFill>
                  <a:srgbClr val="660066"/>
                </a:solidFill>
                <a:latin typeface="+mn-lt"/>
              </a:rPr>
              <a:t> 兩種合作的比較</a:t>
            </a:r>
            <a:endParaRPr lang="en-US" altLang="zh-TW" sz="4000" dirty="0">
              <a:solidFill>
                <a:srgbClr val="660066"/>
              </a:solidFill>
              <a:latin typeface="+mn-lt"/>
            </a:endParaRPr>
          </a:p>
        </p:txBody>
      </p:sp>
      <p:sp>
        <p:nvSpPr>
          <p:cNvPr id="387075" name="Rectangle 3"/>
          <p:cNvSpPr>
            <a:spLocks noGrp="1" noChangeArrowheads="1"/>
          </p:cNvSpPr>
          <p:nvPr>
            <p:ph type="body" idx="1"/>
          </p:nvPr>
        </p:nvSpPr>
        <p:spPr>
          <a:xfrm>
            <a:off x="755576" y="1196752"/>
            <a:ext cx="7128792" cy="5040560"/>
          </a:xfrm>
        </p:spPr>
        <p:txBody>
          <a:bodyPr/>
          <a:lstStyle/>
          <a:p>
            <a:pPr marL="571500" lvl="1" indent="-571500">
              <a:lnSpc>
                <a:spcPct val="110000"/>
              </a:lnSpc>
              <a:buClr>
                <a:srgbClr val="135322"/>
              </a:buClr>
              <a:buSzTx/>
              <a:buFont typeface="Wingdings" pitchFamily="2" charset="2"/>
              <a:buAutoNum type="arabicParenR"/>
            </a:pPr>
            <a:r>
              <a:rPr lang="zh-TW" altLang="en-US" sz="2800" dirty="0" smtClean="0"/>
              <a:t>生產：</a:t>
            </a:r>
            <a:endParaRPr lang="en-US" altLang="zh-TW" sz="2800" dirty="0" smtClean="0"/>
          </a:p>
          <a:p>
            <a:pPr marL="866775" lvl="2" indent="-571500">
              <a:lnSpc>
                <a:spcPct val="110000"/>
              </a:lnSpc>
              <a:buClr>
                <a:srgbClr val="135322"/>
              </a:buClr>
              <a:buSzTx/>
            </a:pPr>
            <a:r>
              <a:rPr lang="zh-TW" altLang="en-US" sz="2400" dirty="0" smtClean="0"/>
              <a:t>合作前：</a:t>
            </a:r>
            <a:r>
              <a:rPr lang="zh-TW" altLang="en-US" sz="2400" dirty="0" smtClean="0">
                <a:solidFill>
                  <a:srgbClr val="FF0000"/>
                </a:solidFill>
              </a:rPr>
              <a:t>小黑 </a:t>
            </a:r>
            <a:r>
              <a:rPr lang="en-US" altLang="zh-TW" sz="2400" dirty="0" smtClean="0">
                <a:solidFill>
                  <a:srgbClr val="FF0000"/>
                </a:solidFill>
              </a:rPr>
              <a:t>(0, 30</a:t>
            </a:r>
            <a:r>
              <a:rPr lang="zh-TW" altLang="en-US" sz="2400" dirty="0" smtClean="0">
                <a:solidFill>
                  <a:srgbClr val="FF0000"/>
                </a:solidFill>
              </a:rPr>
              <a:t>），小魯 </a:t>
            </a:r>
            <a:r>
              <a:rPr lang="en-US" altLang="zh-TW" sz="2400" dirty="0" smtClean="0">
                <a:solidFill>
                  <a:srgbClr val="FF0000"/>
                </a:solidFill>
              </a:rPr>
              <a:t>(100, 0)</a:t>
            </a:r>
          </a:p>
          <a:p>
            <a:pPr marL="866775" lvl="2" indent="-571500">
              <a:lnSpc>
                <a:spcPct val="110000"/>
              </a:lnSpc>
              <a:buClr>
                <a:srgbClr val="135322"/>
              </a:buClr>
              <a:buSzTx/>
            </a:pPr>
            <a:r>
              <a:rPr lang="zh-TW" altLang="en-US" sz="2400" dirty="0" smtClean="0">
                <a:solidFill>
                  <a:srgbClr val="FF0000"/>
                </a:solidFill>
              </a:rPr>
              <a:t>有償合作：小黑 </a:t>
            </a:r>
            <a:r>
              <a:rPr lang="en-US" altLang="zh-TW" sz="2400" dirty="0" smtClean="0">
                <a:solidFill>
                  <a:srgbClr val="FF0000"/>
                </a:solidFill>
              </a:rPr>
              <a:t>(100,40</a:t>
            </a:r>
            <a:r>
              <a:rPr lang="zh-TW" altLang="en-US" sz="2400" dirty="0" smtClean="0">
                <a:solidFill>
                  <a:srgbClr val="FF0000"/>
                </a:solidFill>
              </a:rPr>
              <a:t>），小魯 </a:t>
            </a:r>
            <a:r>
              <a:rPr lang="en-US" altLang="zh-TW" sz="2400" dirty="0" smtClean="0">
                <a:solidFill>
                  <a:srgbClr val="FF0000"/>
                </a:solidFill>
              </a:rPr>
              <a:t>(200, 20)</a:t>
            </a:r>
            <a:endParaRPr lang="zh-TW" altLang="en-US" sz="2400" dirty="0" smtClean="0">
              <a:solidFill>
                <a:srgbClr val="FF0000"/>
              </a:solidFill>
            </a:endParaRPr>
          </a:p>
          <a:p>
            <a:pPr marL="866775" lvl="2" indent="-571500">
              <a:lnSpc>
                <a:spcPct val="110000"/>
              </a:lnSpc>
              <a:buClr>
                <a:srgbClr val="135322"/>
              </a:buClr>
              <a:buSzTx/>
            </a:pPr>
            <a:r>
              <a:rPr lang="zh-TW" altLang="en-US" sz="2400" dirty="0" smtClean="0">
                <a:solidFill>
                  <a:srgbClr val="FF0000"/>
                </a:solidFill>
              </a:rPr>
              <a:t>無償合作：小黑 </a:t>
            </a:r>
            <a:r>
              <a:rPr lang="en-US" altLang="zh-TW" sz="2400" dirty="0" smtClean="0">
                <a:solidFill>
                  <a:srgbClr val="FF0000"/>
                </a:solidFill>
              </a:rPr>
              <a:t>(0, 60</a:t>
            </a:r>
            <a:r>
              <a:rPr lang="zh-TW" altLang="en-US" sz="2400" dirty="0" smtClean="0">
                <a:solidFill>
                  <a:srgbClr val="FF0000"/>
                </a:solidFill>
              </a:rPr>
              <a:t>），小魯 </a:t>
            </a:r>
            <a:r>
              <a:rPr lang="en-US" altLang="zh-TW" sz="2400" dirty="0" smtClean="0">
                <a:solidFill>
                  <a:srgbClr val="FF0000"/>
                </a:solidFill>
              </a:rPr>
              <a:t>(300, 0)</a:t>
            </a:r>
          </a:p>
          <a:p>
            <a:pPr marL="571500" lvl="1" indent="-571500">
              <a:lnSpc>
                <a:spcPct val="110000"/>
              </a:lnSpc>
              <a:buClr>
                <a:srgbClr val="135322"/>
              </a:buClr>
              <a:buSzTx/>
              <a:buFont typeface="Wingdings" pitchFamily="2" charset="2"/>
              <a:buAutoNum type="arabicParenR"/>
            </a:pPr>
            <a:r>
              <a:rPr lang="zh-TW" altLang="en-US" sz="2800" dirty="0" smtClean="0"/>
              <a:t>無償合作後，若小魯以</a:t>
            </a:r>
            <a:r>
              <a:rPr lang="en-US" altLang="zh-TW" sz="2800" dirty="0" smtClean="0"/>
              <a:t>100</a:t>
            </a:r>
            <a:r>
              <a:rPr lang="zh-TW" altLang="en-US" sz="2800" dirty="0" smtClean="0"/>
              <a:t>個水梨和小黑換</a:t>
            </a:r>
            <a:r>
              <a:rPr lang="en-US" altLang="zh-TW" sz="2800" dirty="0" smtClean="0"/>
              <a:t> 20</a:t>
            </a:r>
            <a:r>
              <a:rPr lang="zh-TW" altLang="en-US" sz="2800" dirty="0" smtClean="0"/>
              <a:t>個椰子，就和有償合作一樣。</a:t>
            </a:r>
            <a:endParaRPr lang="en-US" altLang="zh-TW" sz="2800" dirty="0" smtClean="0"/>
          </a:p>
          <a:p>
            <a:pPr marL="571500" lvl="1" indent="-571500">
              <a:lnSpc>
                <a:spcPct val="110000"/>
              </a:lnSpc>
              <a:buClr>
                <a:srgbClr val="135322"/>
              </a:buClr>
              <a:buSzTx/>
              <a:buFont typeface="Wingdings" pitchFamily="2" charset="2"/>
              <a:buAutoNum type="arabicParenR"/>
            </a:pPr>
            <a:r>
              <a:rPr lang="zh-TW" altLang="en-US" sz="2800" dirty="0" smtClean="0"/>
              <a:t>此時，相當勞動力的交換等於</a:t>
            </a:r>
            <a:r>
              <a:rPr lang="en-US" altLang="zh-TW" sz="2800" dirty="0" smtClean="0"/>
              <a:t>100</a:t>
            </a:r>
            <a:r>
              <a:rPr lang="zh-TW" altLang="en-US" sz="2800" dirty="0" smtClean="0"/>
              <a:t>個水梨和</a:t>
            </a:r>
            <a:r>
              <a:rPr lang="en-US" altLang="zh-TW" sz="2800" dirty="0" smtClean="0"/>
              <a:t>20</a:t>
            </a:r>
            <a:r>
              <a:rPr lang="zh-TW" altLang="en-US" sz="2800" dirty="0" smtClean="0"/>
              <a:t>個椰子的交換。</a:t>
            </a:r>
            <a:endParaRPr lang="en-US" altLang="zh-TW" sz="2800" dirty="0" smtClean="0"/>
          </a:p>
          <a:p>
            <a:pPr marL="571500" lvl="1" indent="-571500">
              <a:lnSpc>
                <a:spcPct val="110000"/>
              </a:lnSpc>
              <a:buClr>
                <a:srgbClr val="135322"/>
              </a:buClr>
              <a:buSzTx/>
              <a:buFont typeface="Wingdings" pitchFamily="2" charset="2"/>
              <a:buAutoNum type="arabicParenR"/>
            </a:pPr>
            <a:r>
              <a:rPr lang="zh-TW" altLang="en-US" sz="2800" dirty="0" smtClean="0"/>
              <a:t>投入因素的交換和產出的交換並非獨立的行為。</a:t>
            </a:r>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sz="40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sz="40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econ1003-03-exchange and market-2011-1001</Template>
  <TotalTime>1897</TotalTime>
  <Words>1686</Words>
  <Application>Microsoft Office PowerPoint</Application>
  <PresentationFormat>如螢幕大小 (4:3)</PresentationFormat>
  <Paragraphs>141</Paragraphs>
  <Slides>26</Slides>
  <Notes>0</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26</vt:i4>
      </vt:variant>
    </vt:vector>
  </HeadingPairs>
  <TitlesOfParts>
    <vt:vector size="28" baseType="lpstr">
      <vt:lpstr>Network</vt:lpstr>
      <vt:lpstr>Microsoft Drawing 3.10</vt:lpstr>
      <vt:lpstr>經濟學    04  合作</vt:lpstr>
      <vt:lpstr>四、  生產合作</vt:lpstr>
      <vt:lpstr>4-1  生產合作</vt:lpstr>
      <vt:lpstr>4-2  一種產出之合作</vt:lpstr>
      <vt:lpstr>4-3  合作的成果</vt:lpstr>
      <vt:lpstr>4-4  兩種產出之合作</vt:lpstr>
      <vt:lpstr>4-5  有償合作的成果</vt:lpstr>
      <vt:lpstr>4-6  無償合作的成果</vt:lpstr>
      <vt:lpstr>4-7   兩種合作的比較</vt:lpstr>
      <vt:lpstr>五、  規模經濟</vt:lpstr>
      <vt:lpstr>5-1   規模經濟</vt:lpstr>
      <vt:lpstr>5-2  規模不經濟</vt:lpstr>
      <vt:lpstr>5-3   耕地合併</vt:lpstr>
      <vt:lpstr>5-4  合併因素的生產合作</vt:lpstr>
      <vt:lpstr>5-5  勞力合併</vt:lpstr>
      <vt:lpstr>六、  分工合作</vt:lpstr>
      <vt:lpstr>6-1  分工合作正解</vt:lpstr>
      <vt:lpstr>6-2  兩人的交易約定</vt:lpstr>
      <vt:lpstr>6-3   自給自足時</vt:lpstr>
      <vt:lpstr>6-4   分開生產</vt:lpstr>
      <vt:lpstr>投影片 21</vt:lpstr>
      <vt:lpstr>6-6  生產方式的選擇</vt:lpstr>
      <vt:lpstr>6-7   亞當史密斯論分工利益</vt:lpstr>
      <vt:lpstr>6-8   機械的發明亦起因於分工</vt:lpstr>
      <vt:lpstr>6-9   史密斯對分工後果的警惕</vt:lpstr>
      <vt:lpstr>6-10   更廣的效用範圍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03 good and choice</dc:title>
  <dc:creator>cs</dc:creator>
  <cp:lastModifiedBy>hcs1101</cp:lastModifiedBy>
  <cp:revision>261</cp:revision>
  <dcterms:created xsi:type="dcterms:W3CDTF">2010-09-27T06:48:18Z</dcterms:created>
  <dcterms:modified xsi:type="dcterms:W3CDTF">2017-10-16T06:57:02Z</dcterms:modified>
</cp:coreProperties>
</file>